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2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C5948-295E-41BB-AF2D-CF0178596AB8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D4CA-00E6-44CA-9843-70925F602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8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Promover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avanços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nos</a:t>
            </a:r>
            <a:r>
              <a:rPr lang="en-US">
                <a:ea typeface="Calibri"/>
                <a:cs typeface="Calibri"/>
              </a:rPr>
              <a:t> campos das redes </a:t>
            </a:r>
            <a:r>
              <a:rPr lang="en-US" err="1">
                <a:ea typeface="Calibri"/>
                <a:cs typeface="Calibri"/>
              </a:rPr>
              <a:t>sem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fio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inteligência</a:t>
            </a:r>
            <a:r>
              <a:rPr lang="en-US">
                <a:ea typeface="Calibri"/>
                <a:cs typeface="Calibri"/>
              </a:rPr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</a:t>
            </a:r>
            <a:r>
              <a:rPr lang="en-US" err="1"/>
              <a:t>Detecção</a:t>
            </a:r>
            <a:r>
              <a:rPr lang="en-US"/>
              <a:t> de </a:t>
            </a:r>
            <a:r>
              <a:rPr lang="en-US" err="1"/>
              <a:t>Incêndios</a:t>
            </a:r>
            <a:r>
              <a:rPr lang="en-US"/>
              <a:t> com Inteligência Artificial e Baixo Custo**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Este </a:t>
            </a:r>
            <a:r>
              <a:rPr lang="en-US" err="1"/>
              <a:t>trabalho</a:t>
            </a:r>
            <a:r>
              <a:rPr lang="en-US"/>
              <a:t> </a:t>
            </a:r>
            <a:r>
              <a:rPr lang="en-US" err="1"/>
              <a:t>apresenta</a:t>
            </a:r>
            <a:r>
              <a:rPr lang="en-US"/>
              <a:t> um sistema automático para detectar incêndios florestais em tempo real, utilizando uma câmera simples e um pequeno computador de baixo custo (Raspberry Pi Pico).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</a:t>
            </a:r>
            <a:endParaRPr lang="pt-BR"/>
          </a:p>
          <a:p>
            <a:r>
              <a:rPr lang="en-US"/>
              <a:t>1.  **</a:t>
            </a:r>
            <a:r>
              <a:rPr lang="en-US" err="1"/>
              <a:t>Visão</a:t>
            </a:r>
            <a:r>
              <a:rPr lang="en-US"/>
              <a:t>:** A câmera captura imagens do ambiente.</a:t>
            </a:r>
            <a:endParaRPr lang="pt-BR"/>
          </a:p>
          <a:p>
            <a:r>
              <a:rPr lang="en-US"/>
              <a:t>2.  **</a:t>
            </a:r>
            <a:r>
              <a:rPr lang="en-US" err="1"/>
              <a:t>Inteligência</a:t>
            </a:r>
            <a:r>
              <a:rPr lang="en-US"/>
              <a:t>:** Um modelo de inteligência artificial leve, otimizado para o dispositivo, analisa as imagens para identificar a presença de fogo.</a:t>
            </a:r>
            <a:endParaRPr lang="pt-BR"/>
          </a:p>
          <a:p>
            <a:r>
              <a:rPr lang="en-US"/>
              <a:t>3.  **</a:t>
            </a:r>
            <a:r>
              <a:rPr lang="en-US" err="1"/>
              <a:t>Comunicação</a:t>
            </a:r>
            <a:r>
              <a:rPr lang="en-US"/>
              <a:t>:** Se um </a:t>
            </a:r>
            <a:r>
              <a:rPr lang="en-US" err="1"/>
              <a:t>incêndio</a:t>
            </a:r>
            <a:r>
              <a:rPr lang="en-US"/>
              <a:t> é </a:t>
            </a:r>
            <a:r>
              <a:rPr lang="en-US" err="1"/>
              <a:t>detectado</a:t>
            </a:r>
            <a:r>
              <a:rPr lang="en-US"/>
              <a:t>, um </a:t>
            </a:r>
            <a:r>
              <a:rPr lang="en-US" err="1"/>
              <a:t>alerta</a:t>
            </a:r>
            <a:r>
              <a:rPr lang="en-US"/>
              <a:t> é </a:t>
            </a:r>
            <a:r>
              <a:rPr lang="en-US" err="1"/>
              <a:t>enviado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via </a:t>
            </a:r>
            <a:r>
              <a:rPr lang="en-US" err="1"/>
              <a:t>rádio</a:t>
            </a:r>
            <a:r>
              <a:rPr lang="en-US"/>
              <a:t> (LoRa),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transmite</a:t>
            </a:r>
            <a:r>
              <a:rPr lang="en-US"/>
              <a:t> a longas </a:t>
            </a:r>
            <a:r>
              <a:rPr lang="en-US" err="1"/>
              <a:t>distâncias</a:t>
            </a:r>
            <a:r>
              <a:rPr lang="en-US"/>
              <a:t> com </a:t>
            </a:r>
            <a:r>
              <a:rPr lang="en-US" err="1"/>
              <a:t>baixo</a:t>
            </a:r>
            <a:r>
              <a:rPr lang="en-US"/>
              <a:t> </a:t>
            </a:r>
            <a:r>
              <a:rPr lang="en-US" err="1"/>
              <a:t>consumo</a:t>
            </a:r>
            <a:r>
              <a:rPr lang="en-US"/>
              <a:t> de </a:t>
            </a:r>
            <a:r>
              <a:rPr lang="en-US" err="1"/>
              <a:t>energia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Principais</a:t>
            </a:r>
            <a:r>
              <a:rPr lang="en-US"/>
              <a:t> </a:t>
            </a:r>
            <a:r>
              <a:rPr lang="en-US" err="1"/>
              <a:t>Vantagens</a:t>
            </a:r>
            <a:r>
              <a:rPr lang="en-US"/>
              <a:t>:**</a:t>
            </a:r>
            <a:endParaRPr lang="pt-BR"/>
          </a:p>
          <a:p>
            <a:r>
              <a:rPr lang="en-US"/>
              <a:t>*   **</a:t>
            </a:r>
            <a:r>
              <a:rPr lang="en-US" err="1"/>
              <a:t>Eficiência</a:t>
            </a:r>
            <a:r>
              <a:rPr lang="en-US"/>
              <a:t>:** O </a:t>
            </a:r>
            <a:r>
              <a:rPr lang="en-US" err="1"/>
              <a:t>sistema</a:t>
            </a:r>
            <a:r>
              <a:rPr lang="en-US"/>
              <a:t> é </a:t>
            </a:r>
            <a:r>
              <a:rPr lang="en-US" err="1"/>
              <a:t>preciso</a:t>
            </a:r>
            <a:r>
              <a:rPr lang="en-US"/>
              <a:t> (</a:t>
            </a:r>
            <a:r>
              <a:rPr lang="en-US" err="1"/>
              <a:t>acima</a:t>
            </a:r>
            <a:r>
              <a:rPr lang="en-US"/>
              <a:t> de 98% de </a:t>
            </a:r>
            <a:r>
              <a:rPr lang="en-US" err="1"/>
              <a:t>acerto</a:t>
            </a:r>
            <a:r>
              <a:rPr lang="en-US"/>
              <a:t>) e </a:t>
            </a: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.</a:t>
            </a:r>
            <a:endParaRPr lang="pt-BR"/>
          </a:p>
          <a:p>
            <a:r>
              <a:rPr lang="en-US"/>
              <a:t>*   **Baixo Custo e Energia:** Ideal para </a:t>
            </a:r>
            <a:r>
              <a:rPr lang="en-US" err="1"/>
              <a:t>implantação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larga</a:t>
            </a:r>
            <a:r>
              <a:rPr lang="en-US"/>
              <a:t> </a:t>
            </a:r>
            <a:r>
              <a:rPr lang="en-US" err="1"/>
              <a:t>escala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remotas</a:t>
            </a:r>
            <a:r>
              <a:rPr lang="en-US"/>
              <a:t>.</a:t>
            </a:r>
            <a:endParaRPr lang="pt-BR"/>
          </a:p>
          <a:p>
            <a:r>
              <a:rPr lang="en-US"/>
              <a:t>*   **</a:t>
            </a:r>
            <a:r>
              <a:rPr lang="en-US" err="1"/>
              <a:t>Versatilidade</a:t>
            </a:r>
            <a:r>
              <a:rPr lang="en-US"/>
              <a:t>:** A </a:t>
            </a:r>
            <a:r>
              <a:rPr lang="en-US" err="1"/>
              <a:t>tecnologia</a:t>
            </a:r>
            <a:r>
              <a:rPr lang="en-US"/>
              <a:t> </a:t>
            </a:r>
            <a:r>
              <a:rPr lang="en-US" err="1"/>
              <a:t>pode</a:t>
            </a:r>
            <a:r>
              <a:rPr lang="en-US"/>
              <a:t> ser </a:t>
            </a:r>
            <a:r>
              <a:rPr lang="en-US" err="1"/>
              <a:t>adaptada</a:t>
            </a:r>
            <a:r>
              <a:rPr lang="en-US"/>
              <a:t> para outros </a:t>
            </a:r>
            <a:r>
              <a:rPr lang="en-US" err="1"/>
              <a:t>usos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monitoramento</a:t>
            </a:r>
            <a:r>
              <a:rPr lang="en-US"/>
              <a:t> de </a:t>
            </a:r>
            <a:r>
              <a:rPr lang="en-US" err="1"/>
              <a:t>lavouras</a:t>
            </a:r>
            <a:r>
              <a:rPr lang="en-US"/>
              <a:t> e </a:t>
            </a:r>
            <a:r>
              <a:rPr lang="en-US" err="1"/>
              <a:t>segurança</a:t>
            </a:r>
            <a:r>
              <a:rPr lang="en-US"/>
              <a:t> industrial.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Em </a:t>
            </a:r>
            <a:r>
              <a:rPr lang="en-US" err="1"/>
              <a:t>resumo</a:t>
            </a:r>
            <a:r>
              <a:rPr lang="en-US"/>
              <a:t>, a </a:t>
            </a:r>
            <a:r>
              <a:rPr lang="en-US" err="1"/>
              <a:t>solução</a:t>
            </a:r>
            <a:r>
              <a:rPr lang="en-US"/>
              <a:t> </a:t>
            </a:r>
            <a:r>
              <a:rPr lang="en-US" err="1"/>
              <a:t>oferece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maneira</a:t>
            </a:r>
            <a:r>
              <a:rPr lang="en-US"/>
              <a:t> </a:t>
            </a:r>
            <a:r>
              <a:rPr lang="en-US" err="1"/>
              <a:t>acessível</a:t>
            </a:r>
            <a:r>
              <a:rPr lang="en-US"/>
              <a:t> e </a:t>
            </a:r>
            <a:r>
              <a:rPr lang="en-US" err="1"/>
              <a:t>inteligente</a:t>
            </a:r>
            <a:r>
              <a:rPr lang="en-US"/>
              <a:t> de </a:t>
            </a:r>
            <a:r>
              <a:rPr lang="en-US" err="1"/>
              <a:t>proteger</a:t>
            </a:r>
            <a:r>
              <a:rPr lang="en-US"/>
              <a:t> </a:t>
            </a:r>
            <a:r>
              <a:rPr lang="en-US" err="1"/>
              <a:t>florestas</a:t>
            </a:r>
            <a:r>
              <a:rPr lang="en-US"/>
              <a:t> e outros ambientes contra </a:t>
            </a:r>
            <a:r>
              <a:rPr lang="en-US" err="1"/>
              <a:t>incêndios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76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**Sistema </a:t>
            </a:r>
            <a:r>
              <a:rPr lang="en-US" err="1"/>
              <a:t>Inteligente</a:t>
            </a:r>
            <a:r>
              <a:rPr lang="en-US"/>
              <a:t> de </a:t>
            </a:r>
            <a:r>
              <a:rPr lang="en-US" err="1"/>
              <a:t>Monitoramento</a:t>
            </a:r>
            <a:r>
              <a:rPr lang="en-US"/>
              <a:t> de </a:t>
            </a:r>
            <a:r>
              <a:rPr lang="en-US" err="1"/>
              <a:t>Trânsito</a:t>
            </a:r>
            <a:r>
              <a:rPr lang="en-US"/>
              <a:t> com </a:t>
            </a:r>
            <a:r>
              <a:rPr lang="en-US" err="1"/>
              <a:t>Câmeras</a:t>
            </a:r>
            <a:r>
              <a:rPr lang="en-US"/>
              <a:t> e IA**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  </a:t>
            </a:r>
            <a:endParaRPr lang="pt-BR"/>
          </a:p>
          <a:p>
            <a:r>
              <a:rPr lang="en-US" err="1"/>
              <a:t>Reduzir</a:t>
            </a:r>
            <a:r>
              <a:rPr lang="en-US"/>
              <a:t> </a:t>
            </a:r>
            <a:r>
              <a:rPr lang="en-US" err="1"/>
              <a:t>acidentes</a:t>
            </a:r>
            <a:r>
              <a:rPr lang="en-US"/>
              <a:t> e </a:t>
            </a:r>
            <a:r>
              <a:rPr lang="en-US" err="1"/>
              <a:t>melhorar</a:t>
            </a:r>
            <a:r>
              <a:rPr lang="en-US"/>
              <a:t> a </a:t>
            </a:r>
            <a:r>
              <a:rPr lang="en-US" err="1"/>
              <a:t>segurança</a:t>
            </a:r>
            <a:r>
              <a:rPr lang="en-US"/>
              <a:t> no </a:t>
            </a:r>
            <a:r>
              <a:rPr lang="en-US" err="1"/>
              <a:t>trânsito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meio</a:t>
            </a:r>
            <a:r>
              <a:rPr lang="en-US"/>
              <a:t> de um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automatizado</a:t>
            </a:r>
            <a:r>
              <a:rPr lang="en-US"/>
              <a:t> e </a:t>
            </a:r>
            <a:r>
              <a:rPr lang="en-US" err="1"/>
              <a:t>em</a:t>
            </a:r>
            <a:r>
              <a:rPr lang="en-US"/>
              <a:t> tempo real.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Câmeras</a:t>
            </a:r>
            <a:r>
              <a:rPr lang="en-US"/>
              <a:t> </a:t>
            </a:r>
            <a:r>
              <a:rPr lang="en-US" err="1"/>
              <a:t>instaladas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vias </a:t>
            </a:r>
            <a:r>
              <a:rPr lang="en-US" err="1"/>
              <a:t>públicas</a:t>
            </a:r>
            <a:r>
              <a:rPr lang="en-US"/>
              <a:t> </a:t>
            </a:r>
            <a:r>
              <a:rPr lang="en-US" err="1"/>
              <a:t>utilizam</a:t>
            </a:r>
            <a:r>
              <a:rPr lang="en-US"/>
              <a:t> </a:t>
            </a:r>
            <a:r>
              <a:rPr lang="en-US" err="1"/>
              <a:t>inteligência</a:t>
            </a:r>
            <a:r>
              <a:rPr lang="en-US"/>
              <a:t> artificial para </a:t>
            </a:r>
            <a:r>
              <a:rPr lang="en-US" err="1"/>
              <a:t>detectar</a:t>
            </a:r>
            <a:r>
              <a:rPr lang="en-US"/>
              <a:t> </a:t>
            </a:r>
            <a:r>
              <a:rPr lang="en-US" err="1"/>
              <a:t>veículos</a:t>
            </a:r>
            <a:r>
              <a:rPr lang="en-US"/>
              <a:t> e </a:t>
            </a:r>
            <a:r>
              <a:rPr lang="en-US" err="1"/>
              <a:t>pedestres</a:t>
            </a:r>
            <a:r>
              <a:rPr lang="en-US"/>
              <a:t>.  </a:t>
            </a:r>
            <a:endParaRPr lang="pt-BR"/>
          </a:p>
          <a:p>
            <a:r>
              <a:rPr lang="en-US"/>
              <a:t>- O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calcula</a:t>
            </a:r>
            <a:r>
              <a:rPr lang="en-US"/>
              <a:t> a </a:t>
            </a:r>
            <a:r>
              <a:rPr lang="en-US" err="1"/>
              <a:t>velocidade</a:t>
            </a:r>
            <a:r>
              <a:rPr lang="en-US"/>
              <a:t> dos </a:t>
            </a:r>
            <a:r>
              <a:rPr lang="en-US" err="1"/>
              <a:t>veículos</a:t>
            </a:r>
            <a:r>
              <a:rPr lang="en-US"/>
              <a:t> e a </a:t>
            </a:r>
            <a:r>
              <a:rPr lang="en-US" err="1"/>
              <a:t>distância</a:t>
            </a:r>
            <a:r>
              <a:rPr lang="en-US"/>
              <a:t> entre </a:t>
            </a:r>
            <a:r>
              <a:rPr lang="en-US" err="1"/>
              <a:t>eles</a:t>
            </a:r>
            <a:r>
              <a:rPr lang="en-US"/>
              <a:t> 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pedestres</a:t>
            </a:r>
            <a:r>
              <a:rPr lang="en-US"/>
              <a:t>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</a:t>
            </a:r>
            <a:r>
              <a:rPr lang="en-US" err="1"/>
              <a:t>infrações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excesso</a:t>
            </a:r>
            <a:r>
              <a:rPr lang="en-US"/>
              <a:t> de </a:t>
            </a:r>
            <a:r>
              <a:rPr lang="en-US" err="1"/>
              <a:t>velocidade</a:t>
            </a:r>
            <a:r>
              <a:rPr lang="en-US"/>
              <a:t> e </a:t>
            </a:r>
            <a:r>
              <a:rPr lang="en-US" err="1"/>
              <a:t>risco</a:t>
            </a:r>
            <a:r>
              <a:rPr lang="en-US"/>
              <a:t> de </a:t>
            </a:r>
            <a:r>
              <a:rPr lang="en-US" err="1"/>
              <a:t>colisão</a:t>
            </a:r>
            <a:r>
              <a:rPr lang="en-US"/>
              <a:t>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Os</a:t>
            </a:r>
            <a:r>
              <a:rPr lang="en-US"/>
              <a:t> dados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processados</a:t>
            </a:r>
            <a:r>
              <a:rPr lang="en-US"/>
              <a:t> </a:t>
            </a:r>
            <a:r>
              <a:rPr lang="en-US" err="1"/>
              <a:t>localmente</a:t>
            </a:r>
            <a:r>
              <a:rPr lang="en-US"/>
              <a:t> (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necessidade</a:t>
            </a:r>
            <a:r>
              <a:rPr lang="en-US"/>
              <a:t> de </a:t>
            </a:r>
            <a:r>
              <a:rPr lang="en-US" err="1"/>
              <a:t>nuvem</a:t>
            </a:r>
            <a:r>
              <a:rPr lang="en-US"/>
              <a:t>), </a:t>
            </a:r>
            <a:r>
              <a:rPr lang="en-US" err="1"/>
              <a:t>garantindo</a:t>
            </a:r>
            <a:r>
              <a:rPr lang="en-US"/>
              <a:t> </a:t>
            </a:r>
            <a:r>
              <a:rPr lang="en-US" err="1"/>
              <a:t>agilidade</a:t>
            </a:r>
            <a:r>
              <a:rPr lang="en-US"/>
              <a:t> e </a:t>
            </a:r>
            <a:r>
              <a:rPr lang="en-US" err="1"/>
              <a:t>privacidade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Precisão</a:t>
            </a:r>
            <a:r>
              <a:rPr lang="en-US"/>
              <a:t> de ±5 km/h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velocidade</a:t>
            </a:r>
            <a:r>
              <a:rPr lang="en-US"/>
              <a:t> e ±1,2 m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distância</a:t>
            </a:r>
            <a:r>
              <a:rPr lang="en-US"/>
              <a:t>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Detecção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tempo real (</a:t>
            </a:r>
            <a:r>
              <a:rPr lang="en-US" err="1"/>
              <a:t>até</a:t>
            </a:r>
            <a:r>
              <a:rPr lang="en-US"/>
              <a:t> 43 </a:t>
            </a:r>
            <a:r>
              <a:rPr lang="en-US" err="1"/>
              <a:t>quadros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segundo</a:t>
            </a:r>
            <a:r>
              <a:rPr lang="en-US"/>
              <a:t>).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Painel</a:t>
            </a:r>
            <a:r>
              <a:rPr lang="en-US"/>
              <a:t> </a:t>
            </a:r>
            <a:r>
              <a:rPr lang="en-US" err="1"/>
              <a:t>interativo</a:t>
            </a:r>
            <a:r>
              <a:rPr lang="en-US"/>
              <a:t> para </a:t>
            </a:r>
            <a:r>
              <a:rPr lang="en-US" err="1"/>
              <a:t>visualização</a:t>
            </a:r>
            <a:r>
              <a:rPr lang="en-US"/>
              <a:t> de </a:t>
            </a:r>
            <a:r>
              <a:rPr lang="en-US" err="1"/>
              <a:t>alertas</a:t>
            </a:r>
            <a:r>
              <a:rPr lang="en-US"/>
              <a:t> e dados do </a:t>
            </a:r>
            <a:r>
              <a:rPr lang="en-US" err="1"/>
              <a:t>tráfego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Ideal para </a:t>
            </a:r>
            <a:r>
              <a:rPr lang="en-US" err="1"/>
              <a:t>ruas</a:t>
            </a:r>
            <a:r>
              <a:rPr lang="en-US"/>
              <a:t> </a:t>
            </a:r>
            <a:r>
              <a:rPr lang="en-US" err="1"/>
              <a:t>movimentadas</a:t>
            </a:r>
            <a:r>
              <a:rPr lang="en-US"/>
              <a:t>, </a:t>
            </a:r>
            <a:r>
              <a:rPr lang="en-US" err="1"/>
              <a:t>proximidades</a:t>
            </a:r>
            <a:r>
              <a:rPr lang="en-US"/>
              <a:t> de </a:t>
            </a:r>
            <a:r>
              <a:rPr lang="en-US" err="1"/>
              <a:t>escolas</a:t>
            </a:r>
            <a:r>
              <a:rPr lang="en-US"/>
              <a:t>, </a:t>
            </a:r>
            <a:r>
              <a:rPr lang="en-US" err="1"/>
              <a:t>hospitais</a:t>
            </a:r>
            <a:r>
              <a:rPr lang="en-US"/>
              <a:t> e </a:t>
            </a:r>
            <a:r>
              <a:rPr lang="en-US" err="1"/>
              <a:t>cruzamentos</a:t>
            </a:r>
            <a:r>
              <a:rPr lang="en-US"/>
              <a:t>, </a:t>
            </a:r>
            <a:r>
              <a:rPr lang="en-US" err="1"/>
              <a:t>contribuindo</a:t>
            </a:r>
            <a:r>
              <a:rPr lang="en-US"/>
              <a:t> para </a:t>
            </a:r>
            <a:r>
              <a:rPr lang="en-US" err="1"/>
              <a:t>cidades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seguras</a:t>
            </a:r>
            <a:r>
              <a:rPr lang="en-US"/>
              <a:t> e </a:t>
            </a:r>
            <a:r>
              <a:rPr lang="en-US" err="1"/>
              <a:t>inteligentes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262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Detecção</a:t>
            </a:r>
            <a:r>
              <a:rPr lang="en-US"/>
              <a:t> de </a:t>
            </a:r>
            <a:r>
              <a:rPr lang="en-US" err="1"/>
              <a:t>comportamentos</a:t>
            </a:r>
            <a:r>
              <a:rPr lang="en-US"/>
              <a:t> de </a:t>
            </a:r>
            <a:r>
              <a:rPr lang="en-US" err="1"/>
              <a:t>risco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volante,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sonolência</a:t>
            </a:r>
            <a:r>
              <a:rPr lang="en-US"/>
              <a:t>, </a:t>
            </a:r>
            <a:r>
              <a:rPr lang="en-US" err="1"/>
              <a:t>postura</a:t>
            </a:r>
            <a:r>
              <a:rPr lang="en-US"/>
              <a:t> </a:t>
            </a:r>
            <a:r>
              <a:rPr lang="en-US" err="1"/>
              <a:t>inadequada</a:t>
            </a:r>
            <a:r>
              <a:rPr lang="en-US"/>
              <a:t>, </a:t>
            </a:r>
            <a:r>
              <a:rPr lang="en-US" err="1"/>
              <a:t>ausência</a:t>
            </a:r>
            <a:r>
              <a:rPr lang="en-US"/>
              <a:t> de </a:t>
            </a:r>
            <a:r>
              <a:rPr lang="en-US" err="1"/>
              <a:t>cinto</a:t>
            </a:r>
            <a:r>
              <a:rPr lang="en-US"/>
              <a:t> de </a:t>
            </a:r>
            <a:r>
              <a:rPr lang="en-US" err="1"/>
              <a:t>segurança</a:t>
            </a:r>
            <a:r>
              <a:rPr lang="en-US"/>
              <a:t> e </a:t>
            </a:r>
            <a:r>
              <a:rPr lang="en-US" err="1"/>
              <a:t>distrações</a:t>
            </a:r>
            <a:r>
              <a:rPr lang="en-US"/>
              <a:t> (e.g., </a:t>
            </a:r>
            <a:r>
              <a:rPr lang="en-US" err="1"/>
              <a:t>uso</a:t>
            </a:r>
            <a:r>
              <a:rPr lang="en-US"/>
              <a:t> de </a:t>
            </a:r>
            <a:r>
              <a:rPr lang="en-US" err="1"/>
              <a:t>celular</a:t>
            </a:r>
            <a:r>
              <a:rPr lang="en-US"/>
              <a:t>, </a:t>
            </a:r>
            <a:r>
              <a:rPr lang="en-US" err="1"/>
              <a:t>fumar</a:t>
            </a:r>
            <a:r>
              <a:rPr lang="en-US"/>
              <a:t>), </a:t>
            </a:r>
            <a:r>
              <a:rPr lang="en-US" err="1"/>
              <a:t>causam</a:t>
            </a:r>
            <a:r>
              <a:rPr lang="en-US"/>
              <a:t> </a:t>
            </a:r>
            <a:r>
              <a:rPr lang="en-US" err="1"/>
              <a:t>diversos</a:t>
            </a:r>
            <a:r>
              <a:rPr lang="en-US"/>
              <a:t> </a:t>
            </a:r>
            <a:r>
              <a:rPr lang="en-US" err="1"/>
              <a:t>acidentes</a:t>
            </a:r>
            <a:r>
              <a:rPr lang="en-US"/>
              <a:t> </a:t>
            </a:r>
            <a:r>
              <a:rPr lang="en-US" err="1"/>
              <a:t>diariamente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Título</a:t>
            </a:r>
            <a:r>
              <a:rPr lang="en-US"/>
              <a:t>: Sistema </a:t>
            </a:r>
            <a:r>
              <a:rPr lang="en-US" err="1"/>
              <a:t>Inteligente</a:t>
            </a:r>
            <a:r>
              <a:rPr lang="en-US"/>
              <a:t> para Monitoramento Seguro do Motorista**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</a:t>
            </a:r>
          </a:p>
          <a:p>
            <a:r>
              <a:rPr lang="en-US" err="1"/>
              <a:t>Desenvolver</a:t>
            </a:r>
            <a:r>
              <a:rPr lang="en-US"/>
              <a:t> um </a:t>
            </a:r>
            <a:r>
              <a:rPr lang="en-US" err="1"/>
              <a:t>sistema</a:t>
            </a:r>
            <a:r>
              <a:rPr lang="en-US"/>
              <a:t> acessível e em tempo real para detectar comportamentos de risco ao volante, como **sonolência, uso de celular, fumo e não uso do cinto de segurança**, com o intuito de reduzir acidentes de trânsito.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</a:t>
            </a:r>
          </a:p>
          <a:p>
            <a:r>
              <a:rPr lang="en-US"/>
              <a:t>- Uma </a:t>
            </a:r>
            <a:r>
              <a:rPr lang="en-US" err="1"/>
              <a:t>câmera</a:t>
            </a:r>
            <a:r>
              <a:rPr lang="en-US"/>
              <a:t> filma o motorista em tempo real.</a:t>
            </a:r>
          </a:p>
          <a:p>
            <a:r>
              <a:rPr lang="en-US"/>
              <a:t>- A </a:t>
            </a:r>
            <a:r>
              <a:rPr lang="en-US" err="1"/>
              <a:t>inteligência</a:t>
            </a:r>
            <a:r>
              <a:rPr lang="en-US"/>
              <a:t> artificial analisa o vídeo para identificar:</a:t>
            </a:r>
          </a:p>
          <a:p>
            <a:r>
              <a:rPr lang="en-US"/>
              <a:t>  - </a:t>
            </a:r>
            <a:r>
              <a:rPr lang="en-US" err="1"/>
              <a:t>Sinais</a:t>
            </a:r>
            <a:r>
              <a:rPr lang="en-US"/>
              <a:t> de sonolência (olhos fechados, postura incorreta).</a:t>
            </a:r>
          </a:p>
          <a:p>
            <a:r>
              <a:rPr lang="en-US"/>
              <a:t>  - </a:t>
            </a:r>
            <a:r>
              <a:rPr lang="en-US" err="1"/>
              <a:t>Uso</a:t>
            </a:r>
            <a:r>
              <a:rPr lang="en-US"/>
              <a:t> de celular, fumo ou ausência do cinto.</a:t>
            </a:r>
          </a:p>
          <a:p>
            <a:r>
              <a:rPr lang="en-US"/>
              <a:t>- O </a:t>
            </a:r>
            <a:r>
              <a:rPr lang="en-US" err="1"/>
              <a:t>sistema</a:t>
            </a:r>
            <a:r>
              <a:rPr lang="en-US"/>
              <a:t> roda em um **mini-computador (Raspberry Pi)** com um acelerador de IA, tornando-o rápido e eficiente.</a:t>
            </a:r>
          </a:p>
          <a:p>
            <a:r>
              <a:rPr lang="en-US"/>
              <a:t>- </a:t>
            </a:r>
            <a:r>
              <a:rPr lang="en-US" err="1"/>
              <a:t>Alertas</a:t>
            </a:r>
            <a:r>
              <a:rPr lang="en-US"/>
              <a:t> </a:t>
            </a:r>
            <a:r>
              <a:rPr lang="en-US" err="1"/>
              <a:t>sonoros</a:t>
            </a:r>
            <a:r>
              <a:rPr lang="en-US"/>
              <a:t> ou visuais são acionados sempre que um risco é detectado.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</a:t>
            </a:r>
          </a:p>
          <a:p>
            <a:r>
              <a:rPr lang="en-US"/>
              <a:t>- **</a:t>
            </a:r>
            <a:r>
              <a:rPr lang="en-US" err="1"/>
              <a:t>Precisão</a:t>
            </a:r>
            <a:r>
              <a:rPr lang="en-US"/>
              <a:t> de 98,66%** na detecção de sonolência.</a:t>
            </a:r>
          </a:p>
          <a:p>
            <a:r>
              <a:rPr lang="en-US"/>
              <a:t>- </a:t>
            </a:r>
            <a:r>
              <a:rPr lang="en-US" err="1"/>
              <a:t>Processa</a:t>
            </a:r>
            <a:r>
              <a:rPr lang="en-US"/>
              <a:t> **40 frames por segundo** (tempo real).</a:t>
            </a:r>
          </a:p>
          <a:p>
            <a:r>
              <a:rPr lang="en-US"/>
              <a:t>- Baixo </a:t>
            </a:r>
            <a:r>
              <a:rPr lang="en-US" err="1"/>
              <a:t>consumo</a:t>
            </a:r>
            <a:r>
              <a:rPr lang="en-US"/>
              <a:t> de recursos: ideal para uso contínuo.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</a:t>
            </a:r>
          </a:p>
          <a:p>
            <a:r>
              <a:rPr lang="en-US"/>
              <a:t>Pode ser </a:t>
            </a:r>
            <a:r>
              <a:rPr lang="en-US" err="1"/>
              <a:t>instalado</a:t>
            </a:r>
            <a:r>
              <a:rPr lang="en-US"/>
              <a:t> em **qualquer veículo**, especialmente frotas de caminhões, ônibus e táxis, oferecendo uma solução de segurança avançada e de baixo custo para motoristas profissionais e usuários em geral.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**Impacto: </a:t>
            </a:r>
            <a:r>
              <a:rPr lang="en-US" err="1"/>
              <a:t>Tecnologia</a:t>
            </a:r>
            <a:r>
              <a:rPr lang="en-US"/>
              <a:t> </a:t>
            </a:r>
            <a:r>
              <a:rPr lang="en-US" err="1"/>
              <a:t>acessível</a:t>
            </a:r>
            <a:r>
              <a:rPr lang="en-US"/>
              <a:t> para </a:t>
            </a:r>
            <a:r>
              <a:rPr lang="en-US" err="1"/>
              <a:t>salvar</a:t>
            </a:r>
            <a:r>
              <a:rPr lang="en-US"/>
              <a:t> </a:t>
            </a:r>
            <a:r>
              <a:rPr lang="en-US" err="1"/>
              <a:t>vidas</a:t>
            </a:r>
            <a:r>
              <a:rPr lang="en-US"/>
              <a:t> no </a:t>
            </a:r>
            <a:r>
              <a:rPr lang="en-US" err="1"/>
              <a:t>trânsito</a:t>
            </a:r>
            <a:r>
              <a:rPr lang="en-US"/>
              <a:t>.**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380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</a:t>
            </a:r>
            <a:r>
              <a:rPr lang="en-US" err="1"/>
              <a:t>EyesOn</a:t>
            </a:r>
            <a:r>
              <a:rPr lang="en-US"/>
              <a:t>: Controle do </a:t>
            </a:r>
            <a:r>
              <a:rPr lang="en-US" err="1"/>
              <a:t>Computador</a:t>
            </a:r>
            <a:r>
              <a:rPr lang="en-US"/>
              <a:t> com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Olhos</a:t>
            </a:r>
            <a:r>
              <a:rPr lang="en-US"/>
              <a:t>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</a:t>
            </a:r>
            <a:endParaRPr lang="pt-BR"/>
          </a:p>
          <a:p>
            <a:r>
              <a:rPr lang="en-US" err="1"/>
              <a:t>Desenvolver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tecnologia</a:t>
            </a:r>
            <a:r>
              <a:rPr lang="en-US"/>
              <a:t> </a:t>
            </a:r>
            <a:r>
              <a:rPr lang="en-US" err="1"/>
              <a:t>acessível</a:t>
            </a:r>
            <a:r>
              <a:rPr lang="en-US"/>
              <a:t> e de </a:t>
            </a:r>
            <a:r>
              <a:rPr lang="en-US" err="1"/>
              <a:t>baixo</a:t>
            </a:r>
            <a:r>
              <a:rPr lang="en-US"/>
              <a:t> </a:t>
            </a:r>
            <a:r>
              <a:rPr lang="en-US" err="1"/>
              <a:t>custo</a:t>
            </a:r>
            <a:r>
              <a:rPr lang="en-US"/>
              <a:t> para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pessoas</a:t>
            </a:r>
            <a:r>
              <a:rPr lang="en-US"/>
              <a:t> com </a:t>
            </a:r>
            <a:r>
              <a:rPr lang="en-US" err="1"/>
              <a:t>limitações</a:t>
            </a:r>
            <a:r>
              <a:rPr lang="en-US"/>
              <a:t> </a:t>
            </a:r>
            <a:r>
              <a:rPr lang="en-US" err="1"/>
              <a:t>motoras</a:t>
            </a:r>
            <a:r>
              <a:rPr lang="en-US"/>
              <a:t> </a:t>
            </a:r>
            <a:r>
              <a:rPr lang="en-US" err="1"/>
              <a:t>possam</a:t>
            </a:r>
            <a:r>
              <a:rPr lang="en-US"/>
              <a:t> </a:t>
            </a:r>
            <a:r>
              <a:rPr lang="en-US" err="1"/>
              <a:t>controlar</a:t>
            </a:r>
            <a:r>
              <a:rPr lang="en-US"/>
              <a:t> um </a:t>
            </a:r>
            <a:r>
              <a:rPr lang="en-US" err="1"/>
              <a:t>computador</a:t>
            </a:r>
            <a:r>
              <a:rPr lang="en-US"/>
              <a:t> </a:t>
            </a:r>
            <a:r>
              <a:rPr lang="en-US" err="1"/>
              <a:t>usando</a:t>
            </a:r>
            <a:r>
              <a:rPr lang="en-US"/>
              <a:t> </a:t>
            </a:r>
            <a:r>
              <a:rPr lang="en-US" err="1"/>
              <a:t>apenas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movimentos</a:t>
            </a:r>
            <a:r>
              <a:rPr lang="en-US"/>
              <a:t> dos </a:t>
            </a:r>
            <a:r>
              <a:rPr lang="en-US" err="1"/>
              <a:t>olhos</a:t>
            </a:r>
            <a:r>
              <a:rPr lang="en-US"/>
              <a:t> e </a:t>
            </a:r>
            <a:r>
              <a:rPr lang="en-US" err="1"/>
              <a:t>piscadas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Utiliza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webcam </a:t>
            </a:r>
            <a:r>
              <a:rPr lang="en-US" err="1"/>
              <a:t>comum</a:t>
            </a:r>
            <a:r>
              <a:rPr lang="en-US"/>
              <a:t> e </a:t>
            </a:r>
            <a:r>
              <a:rPr lang="en-US" err="1"/>
              <a:t>inteligência</a:t>
            </a:r>
            <a:r>
              <a:rPr lang="en-US"/>
              <a:t> artificial para </a:t>
            </a:r>
            <a:r>
              <a:rPr lang="en-US" err="1"/>
              <a:t>detectar</a:t>
            </a:r>
            <a:r>
              <a:rPr lang="en-US"/>
              <a:t> o </a:t>
            </a:r>
            <a:r>
              <a:rPr lang="en-US" err="1"/>
              <a:t>rosto</a:t>
            </a:r>
            <a:r>
              <a:rPr lang="en-US"/>
              <a:t> e a </a:t>
            </a:r>
            <a:r>
              <a:rPr lang="en-US" err="1"/>
              <a:t>direção</a:t>
            </a:r>
            <a:r>
              <a:rPr lang="en-US"/>
              <a:t> do </a:t>
            </a:r>
            <a:r>
              <a:rPr lang="en-US" err="1"/>
              <a:t>olhar</a:t>
            </a:r>
            <a:r>
              <a:rPr lang="en-US"/>
              <a:t>, </a:t>
            </a:r>
            <a:r>
              <a:rPr lang="en-US" err="1"/>
              <a:t>movendo</a:t>
            </a:r>
            <a:r>
              <a:rPr lang="en-US"/>
              <a:t> o cursor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tela</a:t>
            </a:r>
            <a:r>
              <a:rPr lang="en-US"/>
              <a:t>.</a:t>
            </a:r>
            <a:endParaRPr lang="pt-BR"/>
          </a:p>
          <a:p>
            <a:r>
              <a:rPr lang="en-US"/>
              <a:t>* As </a:t>
            </a:r>
            <a:r>
              <a:rPr lang="en-US" err="1"/>
              <a:t>piscadas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identificadas</a:t>
            </a:r>
            <a:r>
              <a:rPr lang="en-US"/>
              <a:t> para </a:t>
            </a:r>
            <a:r>
              <a:rPr lang="en-US" err="1"/>
              <a:t>simular</a:t>
            </a:r>
            <a:r>
              <a:rPr lang="en-US"/>
              <a:t> cliques do mouse.</a:t>
            </a:r>
            <a:endParaRPr lang="pt-BR"/>
          </a:p>
          <a:p>
            <a:r>
              <a:rPr lang="en-US"/>
              <a:t>* A interface é </a:t>
            </a:r>
            <a:r>
              <a:rPr lang="en-US" err="1"/>
              <a:t>simplificada</a:t>
            </a:r>
            <a:r>
              <a:rPr lang="en-US"/>
              <a:t>, com </a:t>
            </a:r>
            <a:r>
              <a:rPr lang="en-US" err="1"/>
              <a:t>blocos</a:t>
            </a:r>
            <a:r>
              <a:rPr lang="en-US"/>
              <a:t> </a:t>
            </a:r>
            <a:r>
              <a:rPr lang="en-US" err="1"/>
              <a:t>grandes</a:t>
            </a:r>
            <a:r>
              <a:rPr lang="en-US"/>
              <a:t> para </a:t>
            </a:r>
            <a:r>
              <a:rPr lang="en-US" err="1"/>
              <a:t>facilitar</a:t>
            </a:r>
            <a:r>
              <a:rPr lang="en-US"/>
              <a:t> a </a:t>
            </a:r>
            <a:r>
              <a:rPr lang="en-US" err="1"/>
              <a:t>navegação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</a:t>
            </a:r>
            <a:endParaRPr lang="pt-BR"/>
          </a:p>
          <a:p>
            <a:r>
              <a:rPr lang="en-US"/>
              <a:t>* Sistema </a:t>
            </a:r>
            <a:r>
              <a:rPr lang="en-US" err="1"/>
              <a:t>leve</a:t>
            </a:r>
            <a:r>
              <a:rPr lang="en-US"/>
              <a:t> e de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aberto</a:t>
            </a:r>
            <a:r>
              <a:rPr lang="en-US"/>
              <a:t>, </a:t>
            </a:r>
            <a:r>
              <a:rPr lang="en-US" err="1"/>
              <a:t>executando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computadores</a:t>
            </a:r>
            <a:r>
              <a:rPr lang="en-US"/>
              <a:t> </a:t>
            </a:r>
            <a:r>
              <a:rPr lang="en-US" err="1"/>
              <a:t>comuns</a:t>
            </a:r>
            <a:r>
              <a:rPr lang="en-US"/>
              <a:t>.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Avaliação</a:t>
            </a:r>
            <a:r>
              <a:rPr lang="en-US"/>
              <a:t> com </a:t>
            </a:r>
            <a:r>
              <a:rPr lang="en-US" err="1"/>
              <a:t>usuários</a:t>
            </a:r>
            <a:r>
              <a:rPr lang="en-US"/>
              <a:t> </a:t>
            </a:r>
            <a:r>
              <a:rPr lang="en-US" err="1"/>
              <a:t>mostrou</a:t>
            </a:r>
            <a:r>
              <a:rPr lang="en-US"/>
              <a:t> </a:t>
            </a:r>
            <a:r>
              <a:rPr lang="en-US" err="1"/>
              <a:t>facilidade</a:t>
            </a:r>
            <a:r>
              <a:rPr lang="en-US"/>
              <a:t> de </a:t>
            </a:r>
            <a:r>
              <a:rPr lang="en-US" err="1"/>
              <a:t>aprendizado</a:t>
            </a:r>
            <a:r>
              <a:rPr lang="en-US"/>
              <a:t> e </a:t>
            </a:r>
            <a:r>
              <a:rPr lang="en-US" err="1"/>
              <a:t>usabilidade</a:t>
            </a:r>
            <a:r>
              <a:rPr lang="en-US"/>
              <a:t>.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Calibração</a:t>
            </a:r>
            <a:r>
              <a:rPr lang="en-US"/>
              <a:t> </a:t>
            </a:r>
            <a:r>
              <a:rPr lang="en-US" err="1"/>
              <a:t>rápida</a:t>
            </a:r>
            <a:r>
              <a:rPr lang="en-US"/>
              <a:t> e interface </a:t>
            </a:r>
            <a:r>
              <a:rPr lang="en-US" err="1"/>
              <a:t>intuitiva</a:t>
            </a:r>
            <a:r>
              <a:rPr lang="en-US"/>
              <a:t>, com </a:t>
            </a:r>
            <a:r>
              <a:rPr lang="en-US" err="1"/>
              <a:t>áreas</a:t>
            </a:r>
            <a:r>
              <a:rPr lang="en-US"/>
              <a:t> de </a:t>
            </a:r>
            <a:r>
              <a:rPr lang="en-US" err="1"/>
              <a:t>descanso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fadiga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</a:t>
            </a:r>
            <a:endParaRPr lang="pt-BR"/>
          </a:p>
          <a:p>
            <a:r>
              <a:rPr lang="en-US"/>
              <a:t>* </a:t>
            </a:r>
            <a:r>
              <a:rPr lang="en-US" err="1"/>
              <a:t>Promove</a:t>
            </a:r>
            <a:r>
              <a:rPr lang="en-US"/>
              <a:t> a </a:t>
            </a:r>
            <a:r>
              <a:rPr lang="en-US" err="1"/>
              <a:t>inclusão</a:t>
            </a:r>
            <a:r>
              <a:rPr lang="en-US"/>
              <a:t> digital para </a:t>
            </a:r>
            <a:r>
              <a:rPr lang="en-US" err="1"/>
              <a:t>pessoas</a:t>
            </a:r>
            <a:r>
              <a:rPr lang="en-US"/>
              <a:t> com </a:t>
            </a:r>
            <a:r>
              <a:rPr lang="en-US" err="1"/>
              <a:t>deficiências</a:t>
            </a:r>
            <a:r>
              <a:rPr lang="en-US"/>
              <a:t> </a:t>
            </a:r>
            <a:r>
              <a:rPr lang="en-US" err="1"/>
              <a:t>motoras</a:t>
            </a:r>
            <a:r>
              <a:rPr lang="en-US"/>
              <a:t> </a:t>
            </a:r>
            <a:r>
              <a:rPr lang="en-US" err="1"/>
              <a:t>severas</a:t>
            </a:r>
            <a:r>
              <a:rPr lang="en-US"/>
              <a:t> (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esclerose</a:t>
            </a:r>
            <a:r>
              <a:rPr lang="en-US"/>
              <a:t> lateral </a:t>
            </a:r>
            <a:r>
              <a:rPr lang="en-US" err="1"/>
              <a:t>amiotrófica</a:t>
            </a:r>
            <a:r>
              <a:rPr lang="en-US"/>
              <a:t> - ALS).</a:t>
            </a:r>
            <a:endParaRPr lang="pt-BR"/>
          </a:p>
          <a:p>
            <a:r>
              <a:rPr lang="en-US"/>
              <a:t>* Permite </a:t>
            </a:r>
            <a:r>
              <a:rPr lang="en-US" err="1"/>
              <a:t>navegar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internet, </a:t>
            </a:r>
            <a:r>
              <a:rPr lang="en-US" err="1"/>
              <a:t>acessar</a:t>
            </a:r>
            <a:r>
              <a:rPr lang="en-US"/>
              <a:t> ferramentas do </a:t>
            </a:r>
            <a:r>
              <a:rPr lang="en-US" err="1"/>
              <a:t>sistema</a:t>
            </a:r>
            <a:r>
              <a:rPr lang="en-US"/>
              <a:t> e se </a:t>
            </a:r>
            <a:r>
              <a:rPr lang="en-US" err="1"/>
              <a:t>comunicar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4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</a:t>
            </a:r>
            <a:r>
              <a:rPr lang="en-US" err="1"/>
              <a:t>Classificação</a:t>
            </a:r>
            <a:r>
              <a:rPr lang="en-US"/>
              <a:t> da </a:t>
            </a:r>
            <a:r>
              <a:rPr lang="en-US" err="1"/>
              <a:t>Qualidade</a:t>
            </a:r>
            <a:r>
              <a:rPr lang="en-US"/>
              <a:t> do Café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Inteligência</a:t>
            </a:r>
            <a:r>
              <a:rPr lang="en-US"/>
              <a:t> Artificial**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  </a:t>
            </a:r>
            <a:endParaRPr lang="pt-BR"/>
          </a:p>
          <a:p>
            <a:r>
              <a:rPr lang="en-US" err="1"/>
              <a:t>Desenvolver</a:t>
            </a:r>
            <a:r>
              <a:rPr lang="en-US"/>
              <a:t> um </a:t>
            </a:r>
            <a:r>
              <a:rPr lang="en-US" err="1"/>
              <a:t>aplicativo</a:t>
            </a:r>
            <a:r>
              <a:rPr lang="en-US"/>
              <a:t> </a:t>
            </a:r>
            <a:r>
              <a:rPr lang="en-US" err="1"/>
              <a:t>móvel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classifique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a </a:t>
            </a:r>
            <a:r>
              <a:rPr lang="en-US" err="1"/>
              <a:t>qualidade</a:t>
            </a:r>
            <a:r>
              <a:rPr lang="en-US"/>
              <a:t> dos </a:t>
            </a:r>
            <a:r>
              <a:rPr lang="en-US" err="1"/>
              <a:t>grãos</a:t>
            </a:r>
            <a:r>
              <a:rPr lang="en-US"/>
              <a:t> de café </a:t>
            </a:r>
            <a:r>
              <a:rPr lang="en-US" err="1"/>
              <a:t>Arábica</a:t>
            </a:r>
            <a:r>
              <a:rPr lang="en-US"/>
              <a:t>, </a:t>
            </a:r>
            <a:r>
              <a:rPr lang="en-US" err="1"/>
              <a:t>eliminando</a:t>
            </a:r>
            <a:r>
              <a:rPr lang="en-US"/>
              <a:t> a </a:t>
            </a:r>
            <a:r>
              <a:rPr lang="en-US" err="1"/>
              <a:t>subjetividade</a:t>
            </a:r>
            <a:r>
              <a:rPr lang="en-US"/>
              <a:t> e a </a:t>
            </a:r>
            <a:r>
              <a:rPr lang="en-US" err="1"/>
              <a:t>demora</a:t>
            </a:r>
            <a:r>
              <a:rPr lang="en-US"/>
              <a:t> da </a:t>
            </a:r>
            <a:r>
              <a:rPr lang="en-US" err="1"/>
              <a:t>avaliação</a:t>
            </a:r>
            <a:r>
              <a:rPr lang="en-US"/>
              <a:t> manual.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  </a:t>
            </a:r>
            <a:endParaRPr lang="pt-BR"/>
          </a:p>
          <a:p>
            <a:r>
              <a:rPr lang="en-US"/>
              <a:t>1. O </a:t>
            </a:r>
            <a:r>
              <a:rPr lang="en-US" err="1"/>
              <a:t>usuário</a:t>
            </a:r>
            <a:r>
              <a:rPr lang="en-US"/>
              <a:t> </a:t>
            </a:r>
            <a:r>
              <a:rPr lang="en-US" err="1"/>
              <a:t>fotografa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grãos</a:t>
            </a:r>
            <a:r>
              <a:rPr lang="en-US"/>
              <a:t> de café com o </a:t>
            </a:r>
            <a:r>
              <a:rPr lang="en-US" err="1"/>
              <a:t>celular</a:t>
            </a:r>
            <a:r>
              <a:rPr lang="en-US"/>
              <a:t>.  </a:t>
            </a:r>
            <a:endParaRPr lang="pt-BR"/>
          </a:p>
          <a:p>
            <a:r>
              <a:rPr lang="en-US"/>
              <a:t>2. O </a:t>
            </a:r>
            <a:r>
              <a:rPr lang="en-US" err="1"/>
              <a:t>aplicativo</a:t>
            </a:r>
            <a:r>
              <a:rPr lang="en-US"/>
              <a:t> </a:t>
            </a:r>
            <a:r>
              <a:rPr lang="en-US" err="1"/>
              <a:t>captura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imagens e </a:t>
            </a:r>
            <a:r>
              <a:rPr lang="en-US" err="1"/>
              <a:t>analisa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com um </a:t>
            </a:r>
            <a:r>
              <a:rPr lang="en-US" err="1"/>
              <a:t>modelo</a:t>
            </a:r>
            <a:r>
              <a:rPr lang="en-US"/>
              <a:t> de IA.  </a:t>
            </a:r>
            <a:endParaRPr lang="pt-BR"/>
          </a:p>
          <a:p>
            <a:r>
              <a:rPr lang="en-US"/>
              <a:t>3. </a:t>
            </a:r>
            <a:r>
              <a:rPr lang="en-US" err="1"/>
              <a:t>Usando</a:t>
            </a:r>
            <a:r>
              <a:rPr lang="en-US"/>
              <a:t> </a:t>
            </a:r>
            <a:r>
              <a:rPr lang="en-US" err="1"/>
              <a:t>votação</a:t>
            </a:r>
            <a:r>
              <a:rPr lang="en-US"/>
              <a:t> </a:t>
            </a:r>
            <a:r>
              <a:rPr lang="en-US" err="1"/>
              <a:t>majoritária</a:t>
            </a:r>
            <a:r>
              <a:rPr lang="en-US"/>
              <a:t>, </a:t>
            </a:r>
            <a:r>
              <a:rPr lang="en-US" err="1"/>
              <a:t>ele</a:t>
            </a:r>
            <a:r>
              <a:rPr lang="en-US"/>
              <a:t> define a </a:t>
            </a:r>
            <a:r>
              <a:rPr lang="en-US" err="1"/>
              <a:t>classe</a:t>
            </a:r>
            <a:r>
              <a:rPr lang="en-US"/>
              <a:t> final: **Soft, Hard, </a:t>
            </a:r>
            <a:r>
              <a:rPr lang="en-US" err="1"/>
              <a:t>Riado</a:t>
            </a:r>
            <a:r>
              <a:rPr lang="en-US"/>
              <a:t>, Rio </a:t>
            </a:r>
            <a:r>
              <a:rPr lang="en-US" err="1"/>
              <a:t>ou</a:t>
            </a:r>
            <a:r>
              <a:rPr lang="en-US"/>
              <a:t> Rio Zona**.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Modelo</a:t>
            </a:r>
            <a:r>
              <a:rPr lang="en-US"/>
              <a:t> de IA (YOLOv11) com **97% de </a:t>
            </a:r>
            <a:r>
              <a:rPr lang="en-US" err="1"/>
              <a:t>precisão</a:t>
            </a:r>
            <a:r>
              <a:rPr lang="en-US"/>
              <a:t>**.  </a:t>
            </a:r>
            <a:endParaRPr lang="pt-BR"/>
          </a:p>
          <a:p>
            <a:r>
              <a:rPr lang="en-US"/>
              <a:t>- Testes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celular</a:t>
            </a:r>
            <a:r>
              <a:rPr lang="en-US"/>
              <a:t>: **90% de </a:t>
            </a:r>
            <a:r>
              <a:rPr lang="en-US" err="1"/>
              <a:t>acerto</a:t>
            </a:r>
            <a:r>
              <a:rPr lang="en-US"/>
              <a:t>**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classificação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tempo real.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Aplicativo</a:t>
            </a:r>
            <a:r>
              <a:rPr lang="en-US"/>
              <a:t> </a:t>
            </a:r>
            <a:r>
              <a:rPr lang="en-US" err="1"/>
              <a:t>leve</a:t>
            </a:r>
            <a:r>
              <a:rPr lang="en-US"/>
              <a:t> e </a:t>
            </a:r>
            <a:r>
              <a:rPr lang="en-US" err="1"/>
              <a:t>funcional</a:t>
            </a:r>
            <a:r>
              <a:rPr lang="en-US"/>
              <a:t> **offline**, ideal para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rurais</a:t>
            </a:r>
            <a:r>
              <a:rPr lang="en-US"/>
              <a:t>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Ferramenta </a:t>
            </a:r>
            <a:r>
              <a:rPr lang="en-US" err="1"/>
              <a:t>acessível</a:t>
            </a:r>
            <a:r>
              <a:rPr lang="en-US"/>
              <a:t> para </a:t>
            </a:r>
            <a:r>
              <a:rPr lang="en-US" err="1"/>
              <a:t>produtores</a:t>
            </a:r>
            <a:r>
              <a:rPr lang="en-US"/>
              <a:t> </a:t>
            </a:r>
            <a:r>
              <a:rPr lang="en-US" err="1"/>
              <a:t>avaliarem</a:t>
            </a:r>
            <a:r>
              <a:rPr lang="en-US"/>
              <a:t> a </a:t>
            </a:r>
            <a:r>
              <a:rPr lang="en-US" err="1"/>
              <a:t>qualidade</a:t>
            </a:r>
            <a:r>
              <a:rPr lang="en-US"/>
              <a:t> do café de forma </a:t>
            </a:r>
            <a:r>
              <a:rPr lang="en-US" err="1"/>
              <a:t>rápida</a:t>
            </a:r>
            <a:r>
              <a:rPr lang="en-US"/>
              <a:t>, </a:t>
            </a:r>
            <a:r>
              <a:rPr lang="en-US" err="1"/>
              <a:t>objetiva</a:t>
            </a:r>
            <a:r>
              <a:rPr lang="en-US"/>
              <a:t> e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necessidade</a:t>
            </a:r>
            <a:r>
              <a:rPr lang="en-US"/>
              <a:t> de </a:t>
            </a:r>
            <a:r>
              <a:rPr lang="en-US" err="1"/>
              <a:t>conexão</a:t>
            </a:r>
            <a:r>
              <a:rPr lang="en-US"/>
              <a:t> com a internet, </a:t>
            </a:r>
            <a:r>
              <a:rPr lang="en-US" err="1"/>
              <a:t>agregando</a:t>
            </a:r>
            <a:r>
              <a:rPr lang="en-US"/>
              <a:t> valor e </a:t>
            </a:r>
            <a:r>
              <a:rPr lang="en-US" err="1"/>
              <a:t>confiabilidade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processo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30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**Slide: </a:t>
            </a:r>
            <a:r>
              <a:rPr lang="en-US" err="1"/>
              <a:t>Projeto</a:t>
            </a:r>
            <a:r>
              <a:rPr lang="en-US"/>
              <a:t> </a:t>
            </a:r>
            <a:r>
              <a:rPr lang="en-US" err="1"/>
              <a:t>Automatizado</a:t>
            </a:r>
            <a:r>
              <a:rPr lang="en-US"/>
              <a:t> de Antenas UWB Pixeladas**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Objetivo</a:t>
            </a:r>
            <a:r>
              <a:rPr lang="en-US"/>
              <a:t>:**  </a:t>
            </a:r>
            <a:endParaRPr lang="pt-BR"/>
          </a:p>
          <a:p>
            <a:r>
              <a:rPr lang="en-US" err="1"/>
              <a:t>Desenvolver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 </a:t>
            </a:r>
            <a:r>
              <a:rPr lang="en-US" err="1"/>
              <a:t>antenas</a:t>
            </a:r>
            <a:r>
              <a:rPr lang="en-US"/>
              <a:t> de alta performance, do tipo monopolo, para operação em banda ultralarga (UWB), utilizando inteligência artificial para otimizar seu formato e garantir máxima eficiência.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**Como </a:t>
            </a:r>
            <a:r>
              <a:rPr lang="en-US" err="1"/>
              <a:t>Funciona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A </a:t>
            </a:r>
            <a:r>
              <a:rPr lang="en-US" err="1"/>
              <a:t>antena</a:t>
            </a:r>
            <a:r>
              <a:rPr lang="en-US"/>
              <a:t> é representada por uma matriz de pixels, onde cada quadrado pode ser “ligado” (com metal) ou “desligado” (sem metal).  </a:t>
            </a:r>
            <a:endParaRPr lang="pt-BR"/>
          </a:p>
          <a:p>
            <a:r>
              <a:rPr lang="en-US"/>
              <a:t>- Um </a:t>
            </a:r>
            <a:r>
              <a:rPr lang="en-US" err="1"/>
              <a:t>algoritmo</a:t>
            </a:r>
            <a:r>
              <a:rPr lang="en-US"/>
              <a:t> de otimização bayesiana testa diferentes configurações de pixels, simulando o comportamento eletromagnético de cada versão.  </a:t>
            </a:r>
            <a:endParaRPr lang="pt-BR"/>
          </a:p>
          <a:p>
            <a:r>
              <a:rPr lang="en-US"/>
              <a:t>- A </a:t>
            </a:r>
            <a:r>
              <a:rPr lang="en-US" err="1"/>
              <a:t>cada</a:t>
            </a:r>
            <a:r>
              <a:rPr lang="en-US"/>
              <a:t> iteração, o algoritmo aprende com os resultados anteriores e busca uma configuração que atinja a banda de frequência desejada.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Resultados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O </a:t>
            </a:r>
            <a:r>
              <a:rPr lang="en-US" err="1"/>
              <a:t>método</a:t>
            </a:r>
            <a:r>
              <a:rPr lang="en-US"/>
              <a:t> permite obter antenas compactas e eficientes, com operação em banda larga, adequadas para aplicações em UHF e outras faixas.  </a:t>
            </a:r>
            <a:endParaRPr lang="pt-BR"/>
          </a:p>
          <a:p>
            <a:r>
              <a:rPr lang="en-US"/>
              <a:t>- A </a:t>
            </a:r>
            <a:r>
              <a:rPr lang="en-US" err="1"/>
              <a:t>geometria</a:t>
            </a:r>
            <a:r>
              <a:rPr lang="en-US"/>
              <a:t> final é não convencional, otimizada de forma automatizada, com desempenho validado por simulação.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Aplicação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Ideal para dispositivos de comunicação modernos, como sistemas de Internet das Coisas (IoT), dispositivos móveis e aplicações que exigem antenas compactas, de alto desempenho e baixo custo.</a:t>
            </a:r>
            <a:endParaRPr lang="pt-BR"/>
          </a:p>
          <a:p>
            <a:r>
              <a:rPr lang="en-US"/>
              <a:t> </a:t>
            </a:r>
            <a:endParaRPr lang="pt-BR"/>
          </a:p>
          <a:p>
            <a:r>
              <a:rPr lang="en-US"/>
              <a:t>**</a:t>
            </a:r>
            <a:r>
              <a:rPr lang="en-US" err="1"/>
              <a:t>Inovação</a:t>
            </a:r>
            <a:r>
              <a:rPr lang="en-US"/>
              <a:t>:**  </a:t>
            </a:r>
            <a:endParaRPr lang="pt-BR"/>
          </a:p>
          <a:p>
            <a:r>
              <a:rPr lang="en-US"/>
              <a:t>- </a:t>
            </a:r>
            <a:r>
              <a:rPr lang="en-US" err="1"/>
              <a:t>Substitui</a:t>
            </a:r>
            <a:r>
              <a:rPr lang="en-US"/>
              <a:t> o </a:t>
            </a:r>
            <a:r>
              <a:rPr lang="en-US" err="1"/>
              <a:t>projeto</a:t>
            </a:r>
            <a:r>
              <a:rPr lang="en-US"/>
              <a:t> manual </a:t>
            </a:r>
            <a:r>
              <a:rPr lang="en-US" err="1"/>
              <a:t>por</a:t>
            </a:r>
            <a:r>
              <a:rPr lang="en-US"/>
              <a:t> um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guiado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IA, </a:t>
            </a:r>
            <a:r>
              <a:rPr lang="en-US" err="1"/>
              <a:t>reduzindo</a:t>
            </a:r>
            <a:r>
              <a:rPr lang="en-US"/>
              <a:t> tempo e </a:t>
            </a:r>
            <a:r>
              <a:rPr lang="en-US" err="1"/>
              <a:t>custo</a:t>
            </a:r>
            <a:r>
              <a:rPr lang="en-US"/>
              <a:t> de </a:t>
            </a:r>
            <a:r>
              <a:rPr lang="en-US" err="1"/>
              <a:t>desenvolvimento</a:t>
            </a:r>
            <a:r>
              <a:rPr lang="en-US"/>
              <a:t>, </a:t>
            </a:r>
            <a:r>
              <a:rPr lang="en-US" err="1"/>
              <a:t>além</a:t>
            </a:r>
            <a:r>
              <a:rPr lang="en-US"/>
              <a:t> de </a:t>
            </a:r>
            <a:r>
              <a:rPr lang="en-US" err="1"/>
              <a:t>permitir</a:t>
            </a:r>
            <a:r>
              <a:rPr lang="en-US"/>
              <a:t> </a:t>
            </a:r>
            <a:r>
              <a:rPr lang="en-US" err="1"/>
              <a:t>soluções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seriam</a:t>
            </a:r>
            <a:r>
              <a:rPr lang="en-US"/>
              <a:t> </a:t>
            </a:r>
            <a:r>
              <a:rPr lang="en-US" err="1"/>
              <a:t>difíceis</a:t>
            </a:r>
            <a:r>
              <a:rPr lang="en-US"/>
              <a:t> de </a:t>
            </a:r>
            <a:r>
              <a:rPr lang="en-US" err="1"/>
              <a:t>conceber</a:t>
            </a:r>
            <a:r>
              <a:rPr lang="en-US"/>
              <a:t> </a:t>
            </a:r>
            <a:r>
              <a:rPr lang="en-US" err="1"/>
              <a:t>manualmente</a:t>
            </a:r>
            <a:r>
              <a:rPr lang="en-US"/>
              <a:t>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59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5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6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Ref idx="1001">
        <a:schemeClr val="bg1"/>
      </p:bgRef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04815" lvl="0" indent="-241312" algn="l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609630" lvl="1" indent="-22861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914446" lvl="2" indent="-21591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219261" lvl="3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1524076" lvl="4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1828891" lvl="5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133707" lvl="6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438522" lvl="7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2743337" lvl="8" indent="-21167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6815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7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4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63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E1868-566B-483E-BF8E-8AA790BE173D}" type="datetimeFigureOut">
              <a:rPr lang="pt-BR" smtClean="0"/>
              <a:t>15/01/2026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4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tuAIbhGT0" TargetMode="External"/><Relationship Id="rId2" Type="http://schemas.openxmlformats.org/officeDocument/2006/relationships/hyperlink" Target="https://www.youtube.com/watch?v=ykS7WSDLs7o&amp;t=1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5IvL2FdyAG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Projetos selecionados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C03C482-0F35-93F1-1264-4038B1EC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128926"/>
            <a:ext cx="8468121" cy="147857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Detecção</a:t>
            </a:r>
            <a:r>
              <a:rPr lang="en-US"/>
              <a:t> de </a:t>
            </a:r>
            <a:r>
              <a:rPr lang="en-US" err="1"/>
              <a:t>comportamentos</a:t>
            </a:r>
            <a:r>
              <a:rPr lang="en-US"/>
              <a:t> de </a:t>
            </a:r>
            <a:r>
              <a:rPr lang="en-US" err="1"/>
              <a:t>risco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volante</a:t>
            </a:r>
            <a:br>
              <a:rPr lang="en-US"/>
            </a:br>
            <a:r>
              <a:rPr lang="en-US" sz="2700"/>
              <a:t>IOT + VC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241531A3-B68C-AF70-5FC2-2C49D4E9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7" y="1716764"/>
            <a:ext cx="6297144" cy="51375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b="1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Objetivo</a:t>
            </a:r>
            <a:r>
              <a:rPr lang="en-US" b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: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desenvolver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sistema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embarcado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baixo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custo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para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detectar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comportamentos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risco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sonolência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uso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celular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fumo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falta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do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cinto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segurança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para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reduzir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acidentes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pt-BR">
              <a:latin typeface="TW Cen MT"/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b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Como </a:t>
            </a:r>
            <a:r>
              <a:rPr lang="en-US" b="1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funciona</a:t>
            </a:r>
            <a:r>
              <a:rPr lang="en-US" b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:</a:t>
            </a:r>
            <a:endParaRPr lang="en-US">
              <a:latin typeface="TW Cen MT"/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Uma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câmera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filma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o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motorista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tempo real.</a:t>
            </a:r>
            <a:endParaRPr lang="en-US">
              <a:latin typeface="TW Cen MT"/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Um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comitê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modelos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 IA,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rodando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uma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Raspberry Pi,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analisa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o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vídeo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para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identificar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comportamentos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risco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en-US">
              <a:latin typeface="TW Cen MT"/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Alertas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sonoros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ou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visuais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são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acionados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sempre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que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risco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é </a:t>
            </a:r>
            <a:r>
              <a:rPr lang="en-US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detectado</a:t>
            </a:r>
            <a:r>
              <a:rPr lang="en-US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en-US">
              <a:latin typeface="TW Cen MT"/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46700A7B-1D8D-7914-0662-57681447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91" b="5917"/>
          <a:stretch>
            <a:fillRect/>
          </a:stretch>
        </p:blipFill>
        <p:spPr>
          <a:xfrm>
            <a:off x="6934380" y="2207822"/>
            <a:ext cx="5123748" cy="32619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7318DEEA-B3A3-2046-7E1E-B6EB38364341}"/>
              </a:ext>
            </a:extLst>
          </p:cNvPr>
          <p:cNvSpPr txBox="1"/>
          <p:nvPr/>
        </p:nvSpPr>
        <p:spPr>
          <a:xfrm>
            <a:off x="7484853" y="5457645"/>
            <a:ext cx="32607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Pode ser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instalado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qualquer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veículo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e.g.,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frotas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caminhões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ônibus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e </a:t>
            </a:r>
            <a:r>
              <a:rPr lang="en-US" sz="200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táxis</a:t>
            </a:r>
            <a:r>
              <a:rPr lang="en-US" sz="200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pt-BR" sz="2000">
              <a:solidFill>
                <a:srgbClr val="0F1115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06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18CE6F-92C5-A54C-1C73-C2FC7DA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13906"/>
            <a:ext cx="9560800" cy="1478570"/>
          </a:xfrm>
        </p:spPr>
        <p:txBody>
          <a:bodyPr>
            <a:normAutofit fontScale="90000"/>
          </a:bodyPr>
          <a:lstStyle/>
          <a:p>
            <a:r>
              <a:rPr lang="pt-BR"/>
              <a:t>Rastreamento ocular para interação homem-máquina</a:t>
            </a:r>
            <a:br>
              <a:rPr lang="pt-BR"/>
            </a:br>
            <a:r>
              <a:rPr lang="pt-BR" sz="2700"/>
              <a:t>VC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2DFCE8A3-996D-09F0-29B2-F1622D789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6" y="1716762"/>
            <a:ext cx="6110236" cy="51376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b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Objetivo</a:t>
            </a:r>
            <a:r>
              <a:rPr lang="pt-BR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: desenvolver um sistema acessível e de baixo custo para que pessoas com limitações motoras possam controlar um computador usando apenas o movimento dos olhos.</a:t>
            </a:r>
            <a:endParaRPr lang="pt-BR"/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b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Como funciona</a:t>
            </a:r>
            <a:r>
              <a:rPr lang="pt-BR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Utiliza uma webcam comum e IA para detectar a direção do olhar e mover o cursor na tela.</a:t>
            </a:r>
            <a:endParaRPr lang="pt-BR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Piscadas longas são identificadas como cliques do mouse.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A interface é simplificada, com ícones grandes para facilitar a navegação.</a:t>
            </a:r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="" xmlns:a16="http://schemas.microsoft.com/office/drawing/2014/main" id="{1647FB52-EE51-37FF-F51B-B6A07EA1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84" y="2242868"/>
            <a:ext cx="5330167" cy="30623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E5DB6FEB-055D-1E46-DBA2-095BB07E2337}"/>
              </a:ext>
            </a:extLst>
          </p:cNvPr>
          <p:cNvSpPr txBox="1"/>
          <p:nvPr/>
        </p:nvSpPr>
        <p:spPr>
          <a:xfrm>
            <a:off x="7254815" y="5673306"/>
            <a:ext cx="31457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solidFill>
                  <a:srgbClr val="0F1115"/>
                </a:solidFill>
                <a:latin typeface="TW Cen MT"/>
              </a:rPr>
              <a:t>Roda em PCs e laptops e, em breve, em tablets e </a:t>
            </a:r>
            <a:r>
              <a:rPr lang="pt-BR" sz="2000" err="1">
                <a:solidFill>
                  <a:srgbClr val="0F1115"/>
                </a:solidFill>
                <a:latin typeface="TW Cen MT"/>
              </a:rPr>
              <a:t>mini-computadores</a:t>
            </a:r>
            <a:r>
              <a:rPr lang="pt-BR" sz="2000">
                <a:solidFill>
                  <a:srgbClr val="0F1115"/>
                </a:solidFill>
                <a:latin typeface="TW Cen MT"/>
              </a:rPr>
              <a:t>.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2719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C502ECB-53F7-6942-8876-CC6DBC9F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13906"/>
            <a:ext cx="9560800" cy="1478570"/>
          </a:xfrm>
        </p:spPr>
        <p:txBody>
          <a:bodyPr/>
          <a:lstStyle/>
          <a:p>
            <a:r>
              <a:rPr lang="en-US" err="1"/>
              <a:t>classificação</a:t>
            </a:r>
            <a:r>
              <a:rPr lang="en-US"/>
              <a:t> da </a:t>
            </a:r>
            <a:r>
              <a:rPr lang="en-US" err="1"/>
              <a:t>qualidade</a:t>
            </a:r>
            <a:r>
              <a:rPr lang="en-US"/>
              <a:t> do café</a:t>
            </a:r>
            <a:br>
              <a:rPr lang="en-US"/>
            </a:br>
            <a:r>
              <a:rPr lang="en-US" sz="2400"/>
              <a:t>VC</a:t>
            </a:r>
            <a:endParaRPr lang="pt-BR" sz="24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599375C-DC5D-BEC8-C62B-D5E317AA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7" y="1716762"/>
            <a:ext cx="7979291" cy="5137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Objetivo: </a:t>
            </a: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desenvolver um aplicativo móvel que classifique a qualidade dos grãos de café Arábica, eliminando a subjetividade e diminuindo o tempo de avaliação.</a:t>
            </a:r>
            <a:endParaRPr lang="pt-BR" dirty="0"/>
          </a:p>
          <a:p>
            <a:pPr>
              <a:lnSpc>
                <a:spcPct val="100000"/>
              </a:lnSpc>
              <a:buNone/>
            </a:pP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O usuário fotografa os grãos de café com o celular.</a:t>
            </a:r>
            <a:endParaRPr lang="pt-BR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O aplicativo captura três imagens em sequência e classifica cada uma com um modelo de IA.</a:t>
            </a:r>
            <a:endParaRPr lang="pt-BR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Usando votação majoritária, ele define a classe final: </a:t>
            </a: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Mole, Duro, </a:t>
            </a:r>
            <a:r>
              <a:rPr lang="pt-BR" b="1" dirty="0" err="1">
                <a:solidFill>
                  <a:srgbClr val="0F1115"/>
                </a:solidFill>
                <a:ea typeface="+mn-lt"/>
                <a:cs typeface="+mn-lt"/>
              </a:rPr>
              <a:t>Riado</a:t>
            </a:r>
            <a:r>
              <a:rPr lang="pt-BR" b="1" dirty="0">
                <a:solidFill>
                  <a:srgbClr val="0F1115"/>
                </a:solidFill>
                <a:ea typeface="+mn-lt"/>
                <a:cs typeface="+mn-lt"/>
              </a:rPr>
              <a:t>, Rio ou Rio Zona</a:t>
            </a:r>
            <a:r>
              <a:rPr lang="pt-BR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dirty="0"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148D374-6FA6-C430-7F17-E9B2FEE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530" y="1840300"/>
            <a:ext cx="3620183" cy="398252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FBF37D48-BB63-5BEF-240F-99C661CEC04D}"/>
              </a:ext>
            </a:extLst>
          </p:cNvPr>
          <p:cNvSpPr txBox="1"/>
          <p:nvPr/>
        </p:nvSpPr>
        <p:spPr>
          <a:xfrm>
            <a:off x="641231" y="5817079"/>
            <a:ext cx="10032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rgbClr val="0F1115"/>
                </a:solidFill>
                <a:latin typeface="TW Cen MT"/>
              </a:rPr>
              <a:t>Aplicação</a:t>
            </a:r>
            <a:r>
              <a:rPr lang="pt-BR" sz="2400">
                <a:solidFill>
                  <a:srgbClr val="0F1115"/>
                </a:solidFill>
                <a:latin typeface="TW Cen MT"/>
              </a:rPr>
              <a:t>: ferramenta para produtores avaliarem a qualidade do café de forma rápida, objetiva, sem necessidade de conexão com a internet e in loco.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82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C4A6BE2-61BA-F9D1-8C54-7B9BB78F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-471"/>
            <a:ext cx="8568762" cy="1478570"/>
          </a:xfrm>
        </p:spPr>
        <p:txBody>
          <a:bodyPr>
            <a:normAutofit/>
          </a:bodyPr>
          <a:lstStyle/>
          <a:p>
            <a:r>
              <a:rPr lang="pt-BR"/>
              <a:t>Criação de Antenas auxiliada por ia</a:t>
            </a:r>
            <a:br>
              <a:rPr lang="pt-BR"/>
            </a:br>
            <a:r>
              <a:rPr lang="pt-BR" sz="2700"/>
              <a:t>ML + Eletromagnetismo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BC7D3C3-99B9-ACDD-07FA-0067CDB2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8" y="1482116"/>
            <a:ext cx="6040334" cy="53774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Objetivo</a:t>
            </a:r>
            <a:r>
              <a:rPr lang="pt-BR" dirty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: desenvolver antenas </a:t>
            </a:r>
            <a:r>
              <a:rPr lang="pt-BR" dirty="0" err="1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pixeladas</a:t>
            </a:r>
            <a:r>
              <a:rPr lang="pt-BR" dirty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 </a:t>
            </a:r>
            <a:r>
              <a:rPr lang="pt-BR" b="1" dirty="0" smtClean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Como </a:t>
            </a:r>
            <a:r>
              <a:rPr lang="pt-BR" b="1" dirty="0" err="1" smtClean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funciona:</a:t>
            </a:r>
            <a:r>
              <a:rPr lang="pt-BR" dirty="0" err="1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ou</a:t>
            </a:r>
            <a:r>
              <a:rPr lang="pt-BR" dirty="0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 baseadas na </a:t>
            </a:r>
            <a:r>
              <a:rPr lang="pt-BR" dirty="0" err="1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superfórmula</a:t>
            </a:r>
            <a:r>
              <a:rPr lang="pt-BR" dirty="0" smtClean="0">
                <a:solidFill>
                  <a:schemeClr val="bg1"/>
                </a:solidFill>
                <a:latin typeface="TW Cen MT"/>
                <a:ea typeface="Calibri"/>
                <a:cs typeface="Times New Roman"/>
              </a:rPr>
              <a:t> </a:t>
            </a:r>
            <a:r>
              <a:rPr lang="pt-BR" dirty="0" smtClean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utilizando IA para otimizar seu formato e garantir o máximo desempenho.</a:t>
            </a:r>
            <a:endParaRPr lang="pt-BR" dirty="0" smtClean="0">
              <a:solidFill>
                <a:schemeClr val="bg1"/>
              </a:solidFill>
              <a:latin typeface="TW Cen MT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endParaRPr lang="pt-BR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 formato da antena é definido por uma matriz de pixels (com ou sem metal) ou pelos parâmetros da </a:t>
            </a:r>
            <a:r>
              <a:rPr lang="pt-BR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superfórmula</a:t>
            </a: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 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Um algoritmo de IA gera diferentes configurações, que são simuladas para testar seu desempenho eletromagnético.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O algoritmo aprende iterativamente com esses testes para encontrar uma configuração que atenda às especificações desejadas.</a:t>
            </a:r>
            <a:endParaRPr lang="pt-BR" dirty="0"/>
          </a:p>
        </p:txBody>
      </p:sp>
      <p:pic>
        <p:nvPicPr>
          <p:cNvPr id="4" name="Imagem 3" descr="Diagrama, Desenho técnico&#10;&#10;O conteúdo gerado por IA pode estar incorreto.">
            <a:extLst>
              <a:ext uri="{FF2B5EF4-FFF2-40B4-BE49-F238E27FC236}">
                <a16:creationId xmlns="" xmlns:a16="http://schemas.microsoft.com/office/drawing/2014/main" id="{2E52396F-E2A7-86EE-014E-168F9F33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583" y="1722318"/>
            <a:ext cx="3602608" cy="22487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0BCAF80E-3BC3-FD38-565D-F84C8221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0" t="-1188" r="2785"/>
          <a:stretch>
            <a:fillRect/>
          </a:stretch>
        </p:blipFill>
        <p:spPr>
          <a:xfrm>
            <a:off x="7502284" y="4065645"/>
            <a:ext cx="3410194" cy="24888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C0EE03B-4E55-A79D-60F6-4CCB1555B766}"/>
              </a:ext>
            </a:extLst>
          </p:cNvPr>
          <p:cNvSpPr txBox="1"/>
          <p:nvPr/>
        </p:nvSpPr>
        <p:spPr>
          <a:xfrm>
            <a:off x="7743646" y="652156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rgbClr val="0F1115"/>
                </a:solidFill>
                <a:latin typeface="TW Cen MT"/>
              </a:rPr>
              <a:t>Patente em elaboração</a:t>
            </a:r>
          </a:p>
        </p:txBody>
      </p:sp>
    </p:spTree>
    <p:extLst>
      <p:ext uri="{BB962C8B-B14F-4D97-AF65-F5344CB8AC3E}">
        <p14:creationId xmlns:p14="http://schemas.microsoft.com/office/powerpoint/2010/main" val="9080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C900E26-1F58-A632-16DB-0C4C463C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Vídeos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C03CCF5A-4EDC-A596-5665-76A76E05F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0282499" cy="4555200"/>
          </a:xfrm>
        </p:spPr>
        <p:txBody>
          <a:bodyPr/>
          <a:lstStyle/>
          <a:p>
            <a:pPr marL="406400" indent="-342900"/>
            <a:r>
              <a:rPr lang="pt-BR" err="1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Resource-aware</a:t>
            </a:r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 Machine Learning Model </a:t>
            </a:r>
            <a:r>
              <a:rPr lang="pt-BR" err="1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Optimization</a:t>
            </a:r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 for Edge Computing</a:t>
            </a:r>
            <a:endParaRPr lang="pt-BR">
              <a:latin typeface="TW Cen MT"/>
              <a:ea typeface="Roboto"/>
              <a:cs typeface="Roboto"/>
            </a:endParaRPr>
          </a:p>
          <a:p>
            <a:pPr marL="711200" lvl="1" indent="-228600">
              <a:buClr>
                <a:srgbClr val="000000"/>
              </a:buClr>
              <a:buSzPts val="2100"/>
              <a:buFont typeface="Courier New" panose="020B0604020202020204" pitchFamily="34" charset="0"/>
              <a:buChar char="o"/>
            </a:pPr>
            <a:r>
              <a:rPr lang="pt-BR">
                <a:latin typeface="TW Cen MT"/>
                <a:ea typeface="Roboto"/>
                <a:cs typeface="Roboto"/>
                <a:hlinkClick r:id="rId2"/>
              </a:rPr>
              <a:t>https</a:t>
            </a:r>
            <a:r>
              <a:rPr lang="pt-BR">
                <a:latin typeface="TW Cen MT"/>
                <a:ea typeface="+mn-lt"/>
                <a:cs typeface="+mn-lt"/>
                <a:hlinkClick r:id="rId2"/>
              </a:rPr>
              <a:t>://www.youtube.com/watch?v=ykS7WSDLs7o&amp;t=1s</a:t>
            </a:r>
            <a:endParaRPr lang="pt-BR">
              <a:latin typeface="TW Cen MT"/>
              <a:ea typeface="+mn-lt"/>
              <a:cs typeface="+mn-lt"/>
            </a:endParaRPr>
          </a:p>
          <a:p>
            <a:pPr marL="406400" indent="-342900"/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Análise Estatística e Avaliação de Desempenho para Sistemas Avançados de Antenas Inteligentes</a:t>
            </a:r>
            <a:endParaRPr lang="pt-BR">
              <a:latin typeface="TW Cen MT"/>
              <a:ea typeface="Roboto"/>
              <a:cs typeface="Roboto"/>
            </a:endParaRPr>
          </a:p>
          <a:p>
            <a:pPr marL="711200" lvl="1" indent="-228600">
              <a:buClr>
                <a:srgbClr val="000000"/>
              </a:buClr>
              <a:buSzPts val="2100"/>
              <a:buFont typeface="Courier New" panose="020B0604020202020204" pitchFamily="34" charset="0"/>
              <a:buChar char="o"/>
            </a:pPr>
            <a:r>
              <a:rPr lang="pt-BR">
                <a:latin typeface="TW Cen MT"/>
                <a:ea typeface="Roboto"/>
                <a:cs typeface="Roboto"/>
                <a:hlinkClick r:id="rId3"/>
              </a:rPr>
              <a:t>https</a:t>
            </a:r>
            <a:r>
              <a:rPr lang="pt-BR">
                <a:latin typeface="TW Cen MT"/>
                <a:ea typeface="+mn-lt"/>
                <a:cs typeface="+mn-lt"/>
                <a:hlinkClick r:id="rId3"/>
              </a:rPr>
              <a:t>://www.youtube.com/watch?v=ZdtuAIbhGT0</a:t>
            </a:r>
          </a:p>
          <a:p>
            <a:pPr marL="508000" indent="-342900">
              <a:buClr>
                <a:srgbClr val="000000"/>
              </a:buClr>
            </a:pPr>
            <a:r>
              <a:rPr lang="pt-BR">
                <a:solidFill>
                  <a:srgbClr val="0F0F0F"/>
                </a:solidFill>
                <a:latin typeface="TW Cen MT"/>
                <a:ea typeface="Roboto"/>
                <a:cs typeface="Roboto"/>
              </a:rPr>
              <a:t>Otimização de sistemas de transmissão de energia sem fio assistidos por STAR-RIS</a:t>
            </a:r>
          </a:p>
          <a:p>
            <a:pPr marL="711200" lvl="1" indent="-228600">
              <a:buClr>
                <a:srgbClr val="000000"/>
              </a:buClr>
              <a:buSzPts val="2100"/>
              <a:buFont typeface="Courier New" panose="020B0604020202020204" pitchFamily="34" charset="0"/>
              <a:buChar char="o"/>
            </a:pPr>
            <a:r>
              <a:rPr lang="pt-BR">
                <a:ea typeface="+mn-lt"/>
                <a:cs typeface="+mn-lt"/>
                <a:hlinkClick r:id="rId4"/>
              </a:rPr>
              <a:t>https://www.youtube.com/watch?v=5IvL2FdyAG8</a:t>
            </a:r>
            <a:endParaRPr lang="pt-BR"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742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F7777CA-0E5D-E74D-D1C6-D24D4D236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3F1DD0-2A87-6F28-7581-AF9D770A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Obrigado</a:t>
            </a:r>
            <a:r>
              <a:rPr lang="pt-BR" dirty="0"/>
              <a:t>!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>
                <a:latin typeface="TW Cen MT"/>
              </a:rPr>
              <a:t>Perguntas</a:t>
            </a:r>
            <a:r>
              <a:rPr lang="pt-BR" dirty="0" smtClean="0">
                <a:latin typeface="TW Cen MT"/>
              </a:rPr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DEEE62-556D-1D9E-D6DA-2D61707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laboratório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C58AF3A-EF39-F1E1-874C-C72D7448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 smtClean="0">
                <a:solidFill>
                  <a:srgbClr val="0F1115"/>
                </a:solidFill>
              </a:rPr>
              <a:t>Wireless </a:t>
            </a:r>
            <a:r>
              <a:rPr lang="pt-BR" b="1" dirty="0" err="1" smtClean="0">
                <a:solidFill>
                  <a:srgbClr val="0F1115"/>
                </a:solidFill>
              </a:rPr>
              <a:t>and</a:t>
            </a:r>
            <a:r>
              <a:rPr lang="pt-BR" b="1" dirty="0" smtClean="0">
                <a:solidFill>
                  <a:srgbClr val="0F1115"/>
                </a:solidFill>
              </a:rPr>
              <a:t> Artificial </a:t>
            </a:r>
            <a:r>
              <a:rPr lang="pt-BR" b="1" dirty="0" err="1" smtClean="0">
                <a:solidFill>
                  <a:srgbClr val="0F1115"/>
                </a:solidFill>
              </a:rPr>
              <a:t>Intelligence</a:t>
            </a:r>
            <a:r>
              <a:rPr lang="pt-BR" b="1" dirty="0" smtClean="0">
                <a:solidFill>
                  <a:srgbClr val="0F1115"/>
                </a:solidFill>
              </a:rPr>
              <a:t> </a:t>
            </a:r>
            <a:r>
              <a:rPr lang="pt-BR" b="1" dirty="0" err="1" smtClean="0">
                <a:solidFill>
                  <a:srgbClr val="0F1115"/>
                </a:solidFill>
              </a:rPr>
              <a:t>Laboratory</a:t>
            </a:r>
            <a:r>
              <a:rPr lang="pt-BR" b="1" dirty="0" smtClean="0">
                <a:solidFill>
                  <a:srgbClr val="0F1115"/>
                </a:solidFill>
              </a:rPr>
              <a:t> (WAI </a:t>
            </a:r>
            <a:r>
              <a:rPr lang="pt-BR" b="1" dirty="0" err="1" smtClean="0">
                <a:solidFill>
                  <a:srgbClr val="0F1115"/>
                </a:solidFill>
              </a:rPr>
              <a:t>Lab</a:t>
            </a:r>
            <a:r>
              <a:rPr lang="pt-BR" b="1" dirty="0" smtClean="0">
                <a:solidFill>
                  <a:srgbClr val="0F1115"/>
                </a:solidFill>
              </a:rPr>
              <a:t>)</a:t>
            </a:r>
            <a:endParaRPr lang="pt-BR" dirty="0" smtClean="0"/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Comunicações Sem Fio</a:t>
            </a:r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Inteligência Artificial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Picture 3" descr="A close-up of a person&amp;#39;s face&#10;&#10;Description automatically generated">
            <a:extLst>
              <a:ext uri="{FF2B5EF4-FFF2-40B4-BE49-F238E27FC236}">
                <a16:creationId xmlns="" xmlns:a16="http://schemas.microsoft.com/office/drawing/2014/main" id="{4FF6699E-A2E6-462A-4DED-8054D0D8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16" y="3823856"/>
            <a:ext cx="6147064" cy="18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62F6F1-1EC8-7595-AE7C-1AFF97D4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D7435-A80E-9553-384F-E3BB961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Áreas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35B9097-2937-DDAD-E0C3-FED3B0EB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Sistemas de Antenas Fluidas</a:t>
            </a:r>
          </a:p>
          <a:p>
            <a:r>
              <a:rPr lang="pt-BR" dirty="0"/>
              <a:t>Superfícies Inteligentes Reconfiguráveis</a:t>
            </a:r>
          </a:p>
          <a:p>
            <a:r>
              <a:rPr lang="pt-BR" dirty="0">
                <a:latin typeface="Tw Cen MT"/>
              </a:rPr>
              <a:t>WET - Transferência de energia sem fio</a:t>
            </a:r>
          </a:p>
          <a:p>
            <a:r>
              <a:rPr lang="pt-BR" dirty="0">
                <a:latin typeface="Tw Cen MT"/>
              </a:rPr>
              <a:t>IA </a:t>
            </a:r>
            <a:r>
              <a:rPr lang="pt-BR" dirty="0" smtClean="0">
                <a:latin typeface="Tw Cen MT"/>
              </a:rPr>
              <a:t>aplicada</a:t>
            </a:r>
            <a:endParaRPr lang="pt-BR" dirty="0">
              <a:latin typeface="Tw Cen MT"/>
            </a:endParaRPr>
          </a:p>
        </p:txBody>
      </p:sp>
      <p:pic>
        <p:nvPicPr>
          <p:cNvPr id="5" name="Picture 4" descr="A diagram of a building and trees&#10;&#10;AI-generated content may be incorrect.">
            <a:extLst>
              <a:ext uri="{FF2B5EF4-FFF2-40B4-BE49-F238E27FC236}">
                <a16:creationId xmlns="" xmlns:a16="http://schemas.microsoft.com/office/drawing/2014/main" id="{C084CF40-178B-D19F-8461-DBC018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9" y="4616904"/>
            <a:ext cx="3356883" cy="2039711"/>
          </a:xfrm>
          <a:prstGeom prst="rect">
            <a:avLst/>
          </a:prstGeom>
        </p:spPr>
      </p:pic>
      <p:pic>
        <p:nvPicPr>
          <p:cNvPr id="6" name="Picture 5" descr="A diagram of a cell phone&#10;&#10;AI-generated content may be incorrect.">
            <a:extLst>
              <a:ext uri="{FF2B5EF4-FFF2-40B4-BE49-F238E27FC236}">
                <a16:creationId xmlns="" xmlns:a16="http://schemas.microsoft.com/office/drawing/2014/main" id="{8A91B3E8-00BB-6D53-4C2C-74E51CCD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177" y="1711778"/>
            <a:ext cx="3056165" cy="2543175"/>
          </a:xfrm>
          <a:prstGeom prst="rect">
            <a:avLst/>
          </a:prstGeom>
        </p:spPr>
      </p:pic>
      <p:pic>
        <p:nvPicPr>
          <p:cNvPr id="7" name="Picture 6" descr="Interface gráfica do usuário, Site">
            <a:extLst>
              <a:ext uri="{FF2B5EF4-FFF2-40B4-BE49-F238E27FC236}">
                <a16:creationId xmlns="" xmlns:a16="http://schemas.microsoft.com/office/drawing/2014/main" id="{B868AA22-0E57-A2F7-408B-D3DC79C5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1" y="4689701"/>
            <a:ext cx="4641397" cy="22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7B18462-FA2D-4E56-C4F8-8B892F71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1CD0BC-35C3-6D5A-8567-751DB88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Parcerias</a:t>
            </a:r>
            <a:endParaRPr lang="en-US" dirty="0"/>
          </a:p>
        </p:txBody>
      </p:sp>
      <p:pic>
        <p:nvPicPr>
          <p:cNvPr id="10" name="Content Placeholder 9" descr="A black background with pink and red diamonds&#10;&#10;AI-generated content may be incorrect.">
            <a:extLst>
              <a:ext uri="{FF2B5EF4-FFF2-40B4-BE49-F238E27FC236}">
                <a16:creationId xmlns="" xmlns:a16="http://schemas.microsoft.com/office/drawing/2014/main" id="{063CCDCE-8D25-3EAF-49BF-D2C9EAC9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475" y="1797827"/>
            <a:ext cx="2209482" cy="969966"/>
          </a:xfrm>
          <a:prstGeom prst="rect">
            <a:avLst/>
          </a:prstGeom>
        </p:spPr>
      </p:pic>
      <p:pic>
        <p:nvPicPr>
          <p:cNvPr id="16" name="Picture 15" descr="A logo with a shield and text&#10;&#10;AI-generated content may be incorrect.">
            <a:extLst>
              <a:ext uri="{FF2B5EF4-FFF2-40B4-BE49-F238E27FC236}">
                <a16:creationId xmlns="" xmlns:a16="http://schemas.microsoft.com/office/drawing/2014/main" id="{68207325-02D5-CDEE-481E-A8C24F5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23" y="1690687"/>
            <a:ext cx="1374323" cy="1360715"/>
          </a:xfrm>
          <a:prstGeom prst="rect">
            <a:avLst/>
          </a:prstGeom>
        </p:spPr>
      </p:pic>
      <p:pic>
        <p:nvPicPr>
          <p:cNvPr id="3" name="Picture 2" descr="A green and yellow text on a black background&#10;&#10;AI-generated content may be incorrect.">
            <a:extLst>
              <a:ext uri="{FF2B5EF4-FFF2-40B4-BE49-F238E27FC236}">
                <a16:creationId xmlns="" xmlns:a16="http://schemas.microsoft.com/office/drawing/2014/main" id="{20DBE42B-648A-5925-82E2-2B339643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27" y="3507922"/>
            <a:ext cx="1925411" cy="699409"/>
          </a:xfrm>
          <a:prstGeom prst="rect">
            <a:avLst/>
          </a:prstGeom>
        </p:spPr>
      </p:pic>
      <p:pic>
        <p:nvPicPr>
          <p:cNvPr id="4" name="Picture 3" descr="A logo with red dots and black lines&#10;&#10;AI-generated content may be incorrect.">
            <a:extLst>
              <a:ext uri="{FF2B5EF4-FFF2-40B4-BE49-F238E27FC236}">
                <a16:creationId xmlns="" xmlns:a16="http://schemas.microsoft.com/office/drawing/2014/main" id="{5E978759-3D4B-05B4-09E6-79679A58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106" y="5166631"/>
            <a:ext cx="1666876" cy="850448"/>
          </a:xfrm>
          <a:prstGeom prst="rect">
            <a:avLst/>
          </a:prstGeom>
        </p:spPr>
      </p:pic>
      <p:pic>
        <p:nvPicPr>
          <p:cNvPr id="5" name="Picture 4" descr="A purple and black letter&#10;&#10;AI-generated content may be incorrect.">
            <a:extLst>
              <a:ext uri="{FF2B5EF4-FFF2-40B4-BE49-F238E27FC236}">
                <a16:creationId xmlns="" xmlns:a16="http://schemas.microsoft.com/office/drawing/2014/main" id="{47E06371-C825-779C-B203-AFFE04F7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32" y="5498324"/>
            <a:ext cx="2462893" cy="360590"/>
          </a:xfrm>
          <a:prstGeom prst="rect">
            <a:avLst/>
          </a:prstGeom>
        </p:spPr>
      </p:pic>
      <p:pic>
        <p:nvPicPr>
          <p:cNvPr id="6" name="Picture 5" descr="A logo with blue and green squares&#10;&#10;AI-generated content may be incorrect.">
            <a:extLst>
              <a:ext uri="{FF2B5EF4-FFF2-40B4-BE49-F238E27FC236}">
                <a16:creationId xmlns="" xmlns:a16="http://schemas.microsoft.com/office/drawing/2014/main" id="{5B4B8A5A-F4E2-A8D7-1A33-EB108C1EC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19" y="5166631"/>
            <a:ext cx="942976" cy="862694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="" xmlns:a16="http://schemas.microsoft.com/office/drawing/2014/main" id="{4A0B2E5F-C318-0CBD-5E53-366FC148A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59" y="1690688"/>
            <a:ext cx="2721430" cy="979715"/>
          </a:xfrm>
          <a:prstGeom prst="rect">
            <a:avLst/>
          </a:prstGeom>
        </p:spPr>
      </p:pic>
      <p:pic>
        <p:nvPicPr>
          <p:cNvPr id="8" name="Picture 7" descr="A logo of a university&#10;&#10;AI-generated content may be incorrect.">
            <a:extLst>
              <a:ext uri="{FF2B5EF4-FFF2-40B4-BE49-F238E27FC236}">
                <a16:creationId xmlns="" xmlns:a16="http://schemas.microsoft.com/office/drawing/2014/main" id="{B4AA0792-E245-DD8D-ECEB-3019B518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198" y="1799546"/>
            <a:ext cx="1956709" cy="1251858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="" xmlns:a16="http://schemas.microsoft.com/office/drawing/2014/main" id="{6A2368CF-F895-D9E2-86AB-D814BC1E0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3233" y="3162980"/>
            <a:ext cx="1657350" cy="1477737"/>
          </a:xfrm>
          <a:prstGeom prst="rect">
            <a:avLst/>
          </a:prstGeom>
        </p:spPr>
      </p:pic>
      <p:pic>
        <p:nvPicPr>
          <p:cNvPr id="13" name="Picture 12" descr="A logo of a university&#10;&#10;AI-generated content may be incorrect.">
            <a:extLst>
              <a:ext uri="{FF2B5EF4-FFF2-40B4-BE49-F238E27FC236}">
                <a16:creationId xmlns="" xmlns:a16="http://schemas.microsoft.com/office/drawing/2014/main" id="{3554F3EF-2B0B-7F22-CE87-214779F21C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5954" y="3163661"/>
            <a:ext cx="1231448" cy="1238251"/>
          </a:xfrm>
          <a:prstGeom prst="rect">
            <a:avLst/>
          </a:prstGeom>
        </p:spPr>
      </p:pic>
      <p:pic>
        <p:nvPicPr>
          <p:cNvPr id="1026" name="Picture 2" descr="Universidade Metropolitana de Toronto – Wikipédia, a enciclopédia liv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31" y="3384777"/>
            <a:ext cx="1964170" cy="10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7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D6A4AD-1DE2-5360-01E8-4E42DB9A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/>
          <a:lstStyle/>
          <a:p>
            <a:pPr algn="ctr"/>
            <a:r>
              <a:rPr lang="pt-BR" dirty="0">
                <a:latin typeface="+mn-lt"/>
              </a:rPr>
              <a:t>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36040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incêndios florestais</a:t>
            </a:r>
            <a:br>
              <a:rPr lang="pt-BR" dirty="0" smtClean="0"/>
            </a:br>
            <a:r>
              <a:rPr lang="pt-BR" sz="2400" dirty="0" err="1" smtClean="0"/>
              <a:t>IoT</a:t>
            </a:r>
            <a:r>
              <a:rPr lang="pt-BR" sz="2400" dirty="0" smtClean="0"/>
              <a:t> + VC + </a:t>
            </a:r>
            <a:r>
              <a:rPr lang="pt-BR" sz="2400" dirty="0" err="1" smtClean="0"/>
              <a:t>LoRA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1229109" cy="34252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: desenvolver um sistema de baixo custo e consumo que opere em tempo real e use uma câmera simples e uma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Raspberry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Pi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Pico ou ESP32 para identificação de incêndios.</a:t>
            </a:r>
            <a:endParaRPr lang="pt-BR" sz="2000" dirty="0" smtClean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A câmera captura imagens do ambiente.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 modelo de IA, otimizado para o dispositivo, analisa as imagens para identificar a presença de fogo.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Se um incêndio é detectado, um alerta é enviado automaticamente via rádio (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LoRa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), que transmite a longas distâncias com baixo consumo de energia.</a:t>
            </a:r>
            <a:endParaRPr lang="pt-BR" sz="2000" dirty="0" smtClean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E635054-5A8A-3A5A-DA2A-074A2D3C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4" y="4923861"/>
            <a:ext cx="6297284" cy="18698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8CC604FE-B905-5124-B99A-D59971A64A75}"/>
              </a:ext>
            </a:extLst>
          </p:cNvPr>
          <p:cNvSpPr txBox="1"/>
          <p:nvPr/>
        </p:nvSpPr>
        <p:spPr>
          <a:xfrm>
            <a:off x="641230" y="5155721"/>
            <a:ext cx="2958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>
                <a:solidFill>
                  <a:srgbClr val="0F1115"/>
                </a:solidFill>
              </a:rPr>
              <a:t>Pode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ser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adaptado</a:t>
            </a:r>
            <a:r>
              <a:rPr lang="en-US" sz="1600" dirty="0">
                <a:solidFill>
                  <a:srgbClr val="0F1115"/>
                </a:solidFill>
              </a:rPr>
              <a:t> para outros </a:t>
            </a:r>
            <a:r>
              <a:rPr lang="en-US" sz="1600" dirty="0" err="1">
                <a:solidFill>
                  <a:srgbClr val="0F1115"/>
                </a:solidFill>
              </a:rPr>
              <a:t>usos</a:t>
            </a:r>
            <a:r>
              <a:rPr lang="en-US" sz="1600" dirty="0">
                <a:solidFill>
                  <a:srgbClr val="0F1115"/>
                </a:solidFill>
              </a:rPr>
              <a:t>, </a:t>
            </a:r>
            <a:r>
              <a:rPr lang="en-US" sz="1600" dirty="0" err="1">
                <a:solidFill>
                  <a:srgbClr val="0F1115"/>
                </a:solidFill>
              </a:rPr>
              <a:t>como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monitoramento</a:t>
            </a:r>
            <a:r>
              <a:rPr lang="en-US" sz="1600" dirty="0">
                <a:solidFill>
                  <a:srgbClr val="0F1115"/>
                </a:solidFill>
              </a:rPr>
              <a:t> de </a:t>
            </a:r>
            <a:r>
              <a:rPr lang="en-US" sz="1600" dirty="0" err="1">
                <a:solidFill>
                  <a:srgbClr val="0F1115"/>
                </a:solidFill>
              </a:rPr>
              <a:t>lavouras</a:t>
            </a:r>
            <a:r>
              <a:rPr lang="en-US" sz="1600" dirty="0">
                <a:solidFill>
                  <a:srgbClr val="0F1115"/>
                </a:solidFill>
              </a:rPr>
              <a:t> e </a:t>
            </a:r>
            <a:r>
              <a:rPr lang="en-US" sz="1600" dirty="0" err="1">
                <a:solidFill>
                  <a:srgbClr val="0F1115"/>
                </a:solidFill>
              </a:rPr>
              <a:t>segurança</a:t>
            </a:r>
            <a:r>
              <a:rPr lang="en-US" sz="1600" dirty="0">
                <a:solidFill>
                  <a:srgbClr val="0F1115"/>
                </a:solidFill>
              </a:rPr>
              <a:t> industrial.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50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</a:t>
            </a:r>
            <a:r>
              <a:rPr lang="pt-BR" dirty="0" smtClean="0">
                <a:ea typeface="+mj-lt"/>
                <a:cs typeface="+mj-lt"/>
              </a:rPr>
              <a:t> Inteligente de Tráfego</a:t>
            </a:r>
            <a:br>
              <a:rPr lang="pt-BR" dirty="0" smtClean="0">
                <a:ea typeface="+mj-lt"/>
                <a:cs typeface="+mj-lt"/>
              </a:rPr>
            </a:br>
            <a:r>
              <a:rPr lang="pt-BR" sz="2400" dirty="0" err="1" smtClean="0"/>
              <a:t>IoT</a:t>
            </a:r>
            <a:r>
              <a:rPr lang="pt-BR" sz="24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6445653" cy="50323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b="1" dirty="0" err="1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de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que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ajude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melhorar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no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trânsito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dirty="0" smtClean="0">
              <a:solidFill>
                <a:srgbClr val="0F1115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b="1" dirty="0" smtClean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b="1" dirty="0" err="1" smtClean="0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Câmeras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instaladas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vias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públicas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utilizam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 IA para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placas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O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calcula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dos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a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distância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entre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eles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Identifica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automaticamente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infrações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excesso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, 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colisão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dados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processados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localmente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enviados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central de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gestão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dirty="0" err="1" smtClean="0">
                <a:solidFill>
                  <a:srgbClr val="0F1115"/>
                </a:solidFill>
                <a:ea typeface="+mn-lt"/>
                <a:cs typeface="+mn-lt"/>
              </a:rPr>
              <a:t>controle</a:t>
            </a:r>
            <a:r>
              <a:rPr lang="en-US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4" name="Imagem 3" descr="Diagrama, Aplicativo&#10;&#10;O conteúdo gerado por IA pode estar incorreto.">
            <a:extLst>
              <a:ext uri="{FF2B5EF4-FFF2-40B4-BE49-F238E27FC236}">
                <a16:creationId xmlns="" xmlns:a16="http://schemas.microsoft.com/office/drawing/2014/main" id="{C2FB7C01-48EA-3BAA-D62D-C1F244A7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853" y="2127848"/>
            <a:ext cx="4640447" cy="3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4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D78053ED-4509-0A63-25F6-5C4DA5451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64" y="1529858"/>
            <a:ext cx="10768499" cy="36567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41769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36D2A9F-DE12-D02C-B344-D385C665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8" y="-471"/>
            <a:ext cx="9560800" cy="1478570"/>
          </a:xfrm>
        </p:spPr>
        <p:txBody>
          <a:bodyPr>
            <a:normAutofit/>
          </a:bodyPr>
          <a:lstStyle/>
          <a:p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B2ACE63-A575-06D8-D9BA-DA89FE7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55" y="1587366"/>
            <a:ext cx="6527181" cy="52669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endParaRPr lang="en-US" sz="2400" dirty="0">
              <a:solidFill>
                <a:srgbClr val="0F111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3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481</Words>
  <Application>Microsoft Office PowerPoint</Application>
  <PresentationFormat>Widescreen</PresentationFormat>
  <Paragraphs>184</Paragraphs>
  <Slides>15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Roboto</vt:lpstr>
      <vt:lpstr>Times New Roman</vt:lpstr>
      <vt:lpstr>TW Cen MT</vt:lpstr>
      <vt:lpstr>TW Cen MT</vt:lpstr>
      <vt:lpstr>Tema do Office</vt:lpstr>
      <vt:lpstr>C24 - Inteligência Artificial: Projetos selecionados</vt:lpstr>
      <vt:lpstr>O laboratório</vt:lpstr>
      <vt:lpstr>Áreas de pesquisa</vt:lpstr>
      <vt:lpstr>Parcerias</vt:lpstr>
      <vt:lpstr>Projetos selecionados</vt:lpstr>
      <vt:lpstr>Detecção de incêndios florestais IoT + VC + LoRA</vt:lpstr>
      <vt:lpstr>Gestão Inteligente de Tráfego IoT + VC</vt:lpstr>
      <vt:lpstr>Apresentação do PowerPoint</vt:lpstr>
      <vt:lpstr>Apresentação do PowerPoint</vt:lpstr>
      <vt:lpstr>Detecção de comportamentos de risco ao volante IOT + VC</vt:lpstr>
      <vt:lpstr>Rastreamento ocular para interação homem-máquina VC</vt:lpstr>
      <vt:lpstr>classificação da qualidade do café VC</vt:lpstr>
      <vt:lpstr>Criação de Antenas auxiliada por ia ML + Eletromagnetismo</vt:lpstr>
      <vt:lpstr>Vídeos</vt:lpstr>
      <vt:lpstr>Obrigado!  Perguntas?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Augusto Pereira de Figueiredo</dc:creator>
  <cp:lastModifiedBy>Felipe Augusto Pereira de Figueiredo</cp:lastModifiedBy>
  <cp:revision>3</cp:revision>
  <dcterms:created xsi:type="dcterms:W3CDTF">2026-01-16T01:57:31Z</dcterms:created>
  <dcterms:modified xsi:type="dcterms:W3CDTF">2026-01-16T02:04:19Z</dcterms:modified>
</cp:coreProperties>
</file>